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27"/>
  </p:notesMasterIdLst>
  <p:handoutMasterIdLst>
    <p:handoutMasterId r:id="rId28"/>
  </p:handoutMasterIdLst>
  <p:sldIdLst>
    <p:sldId id="653" r:id="rId9"/>
    <p:sldId id="478" r:id="rId10"/>
    <p:sldId id="624" r:id="rId11"/>
    <p:sldId id="622" r:id="rId12"/>
    <p:sldId id="650" r:id="rId13"/>
    <p:sldId id="651" r:id="rId14"/>
    <p:sldId id="638" r:id="rId15"/>
    <p:sldId id="648" r:id="rId16"/>
    <p:sldId id="649" r:id="rId17"/>
    <p:sldId id="641" r:id="rId18"/>
    <p:sldId id="632" r:id="rId19"/>
    <p:sldId id="644" r:id="rId20"/>
    <p:sldId id="643" r:id="rId21"/>
    <p:sldId id="737" r:id="rId22"/>
    <p:sldId id="738" r:id="rId23"/>
    <p:sldId id="695" r:id="rId24"/>
    <p:sldId id="693" r:id="rId25"/>
    <p:sldId id="694" r:id="rId26"/>
  </p:sldIdLst>
  <p:sldSz cx="12192000" cy="6858000"/>
  <p:notesSz cx="6797675" cy="9926638"/>
  <p:embeddedFontLst>
    <p:embeddedFont>
      <p:font typeface="Cambria Math" panose="02040503050406030204" pitchFamily="18" charset="0"/>
      <p:regular r:id="rId29"/>
    </p:embeddedFont>
    <p:embeddedFont>
      <p:font typeface="Nunito Sans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D31"/>
    <a:srgbClr val="FAB619"/>
    <a:srgbClr val="E2BAF8"/>
    <a:srgbClr val="00548E"/>
    <a:srgbClr val="E4E4E4"/>
    <a:srgbClr val="469091"/>
    <a:srgbClr val="BD6E9B"/>
    <a:srgbClr val="E8E8E8"/>
    <a:srgbClr val="AAC5BD"/>
    <a:srgbClr val="EE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563FA-5E94-4C5C-993D-A76D36E0517A}" v="88" dt="2024-07-25T09:10:59.026"/>
    <p1510:client id="{5F0F9F11-78F7-464F-83B2-35335F338CE1}" v="28" dt="2024-07-25T09:12:26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31/07/2024</a:t>
            </a:fld>
            <a:endParaRPr lang="en-GB" sz="110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31/07/2024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487363"/>
            <a:ext cx="4070350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730" y="2852697"/>
            <a:ext cx="6138215" cy="65758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20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/>
              <a:t>Square = 4.5</a:t>
            </a:r>
          </a:p>
          <a:p>
            <a:pPr marL="0" indent="0">
              <a:buNone/>
            </a:pPr>
            <a:endParaRPr lang="en-GB" b="0"/>
          </a:p>
          <a:p>
            <a:pPr marL="0" indent="0">
              <a:buNone/>
            </a:pPr>
            <a:r>
              <a:rPr lang="en-GB" b="0"/>
              <a:t>Circle = 4.25</a:t>
            </a:r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Pentagon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55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points 	£6-£6.30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points	£5.70 - £6.60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points	£5.40 - £6.90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points	£5.10 - £7.20</a:t>
            </a:r>
          </a:p>
          <a:p>
            <a:r>
              <a:rPr lang="en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points	£4.80 - £7.50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6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Rectangle = 390cm2</a:t>
            </a:r>
          </a:p>
          <a:p>
            <a:r>
              <a:rPr lang="en-GB" baseline="0"/>
              <a:t>Triangle = 3x4 so area = 6cm2</a:t>
            </a:r>
          </a:p>
          <a:p>
            <a:endParaRPr lang="en-GB" baseline="0"/>
          </a:p>
          <a:p>
            <a:r>
              <a:rPr lang="en-GB" b="1" baseline="0"/>
              <a:t>So 65 triangles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2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14</a:t>
            </a:fld>
            <a:endParaRPr lang="en-GB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11 x 5 = 55</a:t>
            </a:r>
          </a:p>
          <a:p>
            <a:r>
              <a:rPr lang="en-GB"/>
              <a:t>55 + 64 = 119</a:t>
            </a:r>
          </a:p>
          <a:p>
            <a:r>
              <a:rPr lang="en-GB"/>
              <a:t>119/7 = </a:t>
            </a:r>
            <a:r>
              <a:rPr lang="en-GB" b="1"/>
              <a:t>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03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Circle = 14.4/3 = 4.8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Square = 14.4 – 4.8 / 2 = 4.8</a:t>
            </a:r>
          </a:p>
          <a:p>
            <a:r>
              <a:rPr lang="en-GB"/>
              <a:t>Triangle = 14.4 – (2 x 4.8) /3 = 1.6</a:t>
            </a:r>
          </a:p>
          <a:p>
            <a:r>
              <a:rPr lang="en-GB"/>
              <a:t>Hexagon = 14.4 – 1.6 – 4.8 / 2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80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50 hexagons = 251 lollipop sticks (50 x 5 + 1) </a:t>
            </a:r>
          </a:p>
          <a:p>
            <a:r>
              <a:rPr lang="en-GB"/>
              <a:t>251 – 49 internal lollipop sticks = 202</a:t>
            </a:r>
          </a:p>
          <a:p>
            <a:r>
              <a:rPr lang="en-GB"/>
              <a:t>202 sticks x 7cm = 1414cm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4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487363"/>
            <a:ext cx="4070350" cy="229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288B1-565C-4B23-AC17-99A9283CB0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A) 29</a:t>
            </a:r>
          </a:p>
          <a:p>
            <a:r>
              <a:rPr lang="en-GB"/>
              <a:t>B) 27</a:t>
            </a:r>
          </a:p>
          <a:p>
            <a:r>
              <a:rPr lang="en-GB"/>
              <a:t>C) 25.2</a:t>
            </a:r>
          </a:p>
          <a:p>
            <a:r>
              <a:rPr lang="en-GB"/>
              <a:t>D) 31.2</a:t>
            </a:r>
          </a:p>
          <a:p>
            <a:pPr marL="0" indent="0">
              <a:buNone/>
            </a:pPr>
            <a:r>
              <a:rPr lang="en-GB" b="1"/>
              <a:t>C, B, A, D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6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1200 ml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2800 ml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375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ml</a:t>
            </a:r>
          </a:p>
          <a:p>
            <a:endParaRPr lang="en-GB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volume: </a:t>
            </a:r>
            <a:r>
              <a:rPr lang="en-GB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4375ml or 4.375ml</a:t>
            </a:r>
            <a:endParaRPr lang="en-GB" b="1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49.2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÷ 6 = 8.2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 3 –  2. 75 – 4.25 = 8.3 </a:t>
            </a:r>
          </a:p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endParaRPr lang="en-GB"/>
          </a:p>
          <a:p>
            <a:pPr marL="228600" indent="-228600">
              <a:lnSpc>
                <a:spcPct val="200000"/>
              </a:lnSpc>
              <a:buAutoNum type="alphaLcParenR" startAt="3"/>
            </a:pPr>
            <a:r>
              <a:rPr lang="en-GB"/>
              <a:t>3 x  0.45 x  6 = 8.1</a:t>
            </a:r>
          </a:p>
          <a:p>
            <a:pPr marL="0" indent="0">
              <a:lnSpc>
                <a:spcPct val="200000"/>
              </a:lnSpc>
              <a:buNone/>
            </a:pPr>
            <a:endParaRPr lang="en-GB"/>
          </a:p>
          <a:p>
            <a:pPr marL="228600" indent="-228600">
              <a:lnSpc>
                <a:spcPct val="200000"/>
              </a:lnSpc>
              <a:buAutoNum type="alphaLcParenR" startAt="4"/>
            </a:pPr>
            <a:r>
              <a:rPr lang="en-GB"/>
              <a:t>4. 62 +</a:t>
            </a:r>
            <a:r>
              <a:rPr lang="en-GB" baseline="0"/>
              <a:t> </a:t>
            </a:r>
            <a:r>
              <a:rPr lang="en-GB"/>
              <a:t>2.9 + 0.83 = 8.35 </a:t>
            </a:r>
          </a:p>
          <a:p>
            <a:pPr marL="228600" indent="-228600">
              <a:lnSpc>
                <a:spcPct val="200000"/>
              </a:lnSpc>
              <a:buAutoNum type="alphaLcParenR" startAt="4"/>
            </a:pPr>
            <a:endParaRPr lang="en-GB" baseline="0"/>
          </a:p>
          <a:p>
            <a:pPr marL="0" indent="0">
              <a:lnSpc>
                <a:spcPct val="200000"/>
              </a:lnSpc>
              <a:buNone/>
            </a:pPr>
            <a:r>
              <a:rPr lang="en-GB" b="1" baseline="0"/>
              <a:t>C, A, B, D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6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GB"/>
              <a:t>50</a:t>
            </a:r>
            <a:r>
              <a:rPr lang="en-GB" baseline="0"/>
              <a:t> ÷ 5, – 3, treble it, half of it </a:t>
            </a:r>
            <a:r>
              <a:rPr lang="en-GB" b="1" baseline="0"/>
              <a:t>= 10.5</a:t>
            </a:r>
          </a:p>
          <a:p>
            <a:pPr marL="0" indent="0">
              <a:buNone/>
            </a:pPr>
            <a:r>
              <a:rPr lang="en-GB" baseline="0"/>
              <a:t>          10,     7,      21,      10.5</a:t>
            </a:r>
          </a:p>
          <a:p>
            <a:pPr marL="0" indent="0">
              <a:buNone/>
            </a:pPr>
            <a:endParaRPr lang="en-GB" baseline="0"/>
          </a:p>
          <a:p>
            <a:pPr marL="0" indent="0" rtl="0" eaLnBrk="1" fontAlgn="t" latinLnBrk="0" hangingPunct="1">
              <a:buNone/>
            </a:pPr>
            <a:r>
              <a:rPr lang="en-GB" baseline="0"/>
              <a:t>B.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4,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+ 183,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¼ of it,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÷ 5 = 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9.4</a:t>
            </a:r>
          </a:p>
          <a:p>
            <a:pPr marL="0" indent="0">
              <a:buNone/>
            </a:pPr>
            <a:r>
              <a:rPr lang="en-GB" b="0" baseline="0"/>
              <a:t>                         5,    188,         47,      9.4</a:t>
            </a:r>
          </a:p>
          <a:p>
            <a:pPr marL="0" indent="0">
              <a:buNone/>
            </a:pPr>
            <a:endParaRPr lang="en-GB" b="0" baseline="0"/>
          </a:p>
          <a:p>
            <a:pPr rtl="0" eaLnBrk="1" fontAlgn="t" latinLnBrk="0" hangingPunct="1"/>
            <a:r>
              <a:rPr lang="en-GB" b="0" baseline="0"/>
              <a:t>C.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31.8,   + 5.2,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÷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- 0.75,</a:t>
            </a:r>
            <a:r>
              <a:rPr lang="en-GB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1.1  =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9.35</a:t>
            </a:r>
          </a:p>
          <a:p>
            <a:pPr marL="0" indent="0">
              <a:buNone/>
            </a:pPr>
            <a:r>
              <a:rPr lang="en-GB" b="0" baseline="0"/>
              <a:t>                           37,     9.25      8.5</a:t>
            </a:r>
          </a:p>
          <a:p>
            <a:pPr marL="0" indent="0">
              <a:buNone/>
            </a:pPr>
            <a:endParaRPr lang="en-GB" b="0" baseline="0"/>
          </a:p>
          <a:p>
            <a:pPr marL="0" indent="0">
              <a:buNone/>
            </a:pPr>
            <a:endParaRPr lang="en-GB" b="0" baseline="0"/>
          </a:p>
          <a:p>
            <a:pPr marL="0" indent="0">
              <a:buNone/>
            </a:pPr>
            <a:r>
              <a:rPr lang="en-GB" b="1" baseline="0"/>
              <a:t>ANSWER IS   C   IS LOWEST</a:t>
            </a:r>
          </a:p>
          <a:p>
            <a:pPr marL="228600" indent="-228600">
              <a:lnSpc>
                <a:spcPct val="200000"/>
              </a:lnSpc>
              <a:buAutoNum type="alphaLcParenR" startAt="4"/>
            </a:pPr>
            <a:endParaRPr lang="en-GB" baseline="0"/>
          </a:p>
          <a:p>
            <a:pPr marL="0" indent="0">
              <a:lnSpc>
                <a:spcPct val="200000"/>
              </a:lnSpc>
              <a:buNone/>
            </a:pPr>
            <a:endParaRPr lang="en-GB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3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12.5 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9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sz="120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3 5 3 ÷ 1 1 = 1 2 3</a:t>
            </a:r>
          </a:p>
          <a:p>
            <a:pPr>
              <a:spcAft>
                <a:spcPts val="1000"/>
              </a:spcAft>
            </a:pPr>
            <a:endParaRPr lang="en-GB" sz="1200"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200" b="1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Missing digits are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37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Train D arrives at </a:t>
            </a:r>
            <a:r>
              <a:rPr lang="en-GB" b="1"/>
              <a:t>15:30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9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/>
              <a:t>Click to edit Master text styles</a:t>
            </a:r>
          </a:p>
          <a:p>
            <a:pPr lvl="1">
              <a:buClrTx/>
            </a:pPr>
            <a:r>
              <a:rPr lang="en-GB"/>
              <a:t>Second level</a:t>
            </a:r>
          </a:p>
          <a:p>
            <a:pPr lvl="2">
              <a:buClrTx/>
            </a:pPr>
            <a:r>
              <a:rPr lang="en-GB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306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851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Name, Source (e.g. John Smith, School Business Manager, St Peters School)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Impact statement from HfL – </a:t>
            </a:r>
            <a:br>
              <a:rPr lang="en-US"/>
            </a:br>
            <a:r>
              <a:rPr lang="en-US"/>
              <a:t>a quote, testimonial or other </a:t>
            </a:r>
            <a:br>
              <a:rPr lang="en-US"/>
            </a:br>
            <a:r>
              <a:rPr lang="en-US"/>
              <a:t>across three lines max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3" r:id="rId1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  <p:sldLayoutId id="2147483885" r:id="rId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2" r:id="rId6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2A76-AC8F-7D1C-21A9-FE4003AB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6073796C-A25B-48F6-7DA0-8D446B19B4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5"/>
          <a:stretch/>
        </p:blipFill>
        <p:spPr>
          <a:xfrm>
            <a:off x="-17148" y="1912"/>
            <a:ext cx="12209147" cy="6856087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792138-E51D-DD26-130C-69E860FE9BAA}"/>
              </a:ext>
            </a:extLst>
          </p:cNvPr>
          <p:cNvSpPr txBox="1"/>
          <p:nvPr/>
        </p:nvSpPr>
        <p:spPr>
          <a:xfrm>
            <a:off x="0" y="62373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HFL EDUCATION YEAR 5 MATHS CHALLENGE </a:t>
            </a:r>
          </a:p>
        </p:txBody>
      </p:sp>
    </p:spTree>
    <p:extLst>
      <p:ext uri="{BB962C8B-B14F-4D97-AF65-F5344CB8AC3E}">
        <p14:creationId xmlns:p14="http://schemas.microsoft.com/office/powerpoint/2010/main" val="30501548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is the value of            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DBDA06F9-6A8A-E287-8603-CDFE90B08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592"/>
              </p:ext>
            </p:extLst>
          </p:nvPr>
        </p:nvGraphicFramePr>
        <p:xfrm>
          <a:off x="3675844" y="1628800"/>
          <a:ext cx="484031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078">
                  <a:extLst>
                    <a:ext uri="{9D8B030D-6E8A-4147-A177-3AD203B41FA5}">
                      <a16:colId xmlns:a16="http://schemas.microsoft.com/office/drawing/2014/main" val="610167785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2568424732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1710853857"/>
                    </a:ext>
                  </a:extLst>
                </a:gridCol>
                <a:gridCol w="1210078">
                  <a:extLst>
                    <a:ext uri="{9D8B030D-6E8A-4147-A177-3AD203B41FA5}">
                      <a16:colId xmlns:a16="http://schemas.microsoft.com/office/drawing/2014/main" val="600472380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261656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12.75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34815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21559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633562"/>
                  </a:ext>
                </a:extLst>
              </a:tr>
            </a:tbl>
          </a:graphicData>
        </a:graphic>
      </p:graphicFrame>
      <p:sp>
        <p:nvSpPr>
          <p:cNvPr id="31" name="Diamond 30">
            <a:extLst>
              <a:ext uri="{FF2B5EF4-FFF2-40B4-BE49-F238E27FC236}">
                <a16:creationId xmlns:a16="http://schemas.microsoft.com/office/drawing/2014/main" id="{CC294AB6-4E58-13C6-A460-D39A7624C0F2}"/>
              </a:ext>
            </a:extLst>
          </p:cNvPr>
          <p:cNvSpPr/>
          <p:nvPr/>
        </p:nvSpPr>
        <p:spPr>
          <a:xfrm>
            <a:off x="3863752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468E43A3-C39C-A61B-8AF7-83E07B92F3CA}"/>
              </a:ext>
            </a:extLst>
          </p:cNvPr>
          <p:cNvSpPr/>
          <p:nvPr/>
        </p:nvSpPr>
        <p:spPr>
          <a:xfrm>
            <a:off x="5065941" y="1758729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6C4014A6-A09B-B80C-A2FC-7BA377D4A9D3}"/>
              </a:ext>
            </a:extLst>
          </p:cNvPr>
          <p:cNvSpPr/>
          <p:nvPr/>
        </p:nvSpPr>
        <p:spPr>
          <a:xfrm>
            <a:off x="5065941" y="2852936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A6FEEE72-D768-6416-AF11-D7CB8D5101E6}"/>
              </a:ext>
            </a:extLst>
          </p:cNvPr>
          <p:cNvSpPr/>
          <p:nvPr/>
        </p:nvSpPr>
        <p:spPr>
          <a:xfrm>
            <a:off x="5065941" y="4005064"/>
            <a:ext cx="864096" cy="864096"/>
          </a:xfrm>
          <a:prstGeom prst="diamond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3342C32-35C4-22CE-FAC4-C4569D145F98}"/>
              </a:ext>
            </a:extLst>
          </p:cNvPr>
          <p:cNvSpPr/>
          <p:nvPr/>
        </p:nvSpPr>
        <p:spPr>
          <a:xfrm>
            <a:off x="3838600" y="2852936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5844F7-320B-1BE4-9D55-2057EE1DC833}"/>
              </a:ext>
            </a:extLst>
          </p:cNvPr>
          <p:cNvSpPr/>
          <p:nvPr/>
        </p:nvSpPr>
        <p:spPr>
          <a:xfrm>
            <a:off x="3836490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0FE753-0787-7592-3155-AE481E91280C}"/>
              </a:ext>
            </a:extLst>
          </p:cNvPr>
          <p:cNvSpPr/>
          <p:nvPr/>
        </p:nvSpPr>
        <p:spPr>
          <a:xfrm>
            <a:off x="6237332" y="1733577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2CB11F3-E347-E872-4D98-47597BF37F6B}"/>
              </a:ext>
            </a:extLst>
          </p:cNvPr>
          <p:cNvSpPr/>
          <p:nvPr/>
        </p:nvSpPr>
        <p:spPr>
          <a:xfrm>
            <a:off x="6237332" y="3952191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Pentagon 38">
            <a:extLst>
              <a:ext uri="{FF2B5EF4-FFF2-40B4-BE49-F238E27FC236}">
                <a16:creationId xmlns:a16="http://schemas.microsoft.com/office/drawing/2014/main" id="{65183FB9-7A40-7593-E972-B68BA52A9719}"/>
              </a:ext>
            </a:extLst>
          </p:cNvPr>
          <p:cNvSpPr/>
          <p:nvPr/>
        </p:nvSpPr>
        <p:spPr>
          <a:xfrm>
            <a:off x="6237332" y="2852936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Pentagon 39">
            <a:extLst>
              <a:ext uri="{FF2B5EF4-FFF2-40B4-BE49-F238E27FC236}">
                <a16:creationId xmlns:a16="http://schemas.microsoft.com/office/drawing/2014/main" id="{72CCE20F-C737-B07C-DFB0-A54810491E76}"/>
              </a:ext>
            </a:extLst>
          </p:cNvPr>
          <p:cNvSpPr/>
          <p:nvPr/>
        </p:nvSpPr>
        <p:spPr>
          <a:xfrm>
            <a:off x="7392144" y="379512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518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2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Estimate the total monetary value.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26EF6-D262-81E7-9B6C-9E254DDCF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23" y="1484785"/>
            <a:ext cx="93116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734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How many triangles would be needed 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to cover the rectangle?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AB5F1-05AD-E0FC-0F39-C08ED371DFBD}"/>
              </a:ext>
            </a:extLst>
          </p:cNvPr>
          <p:cNvSpPr/>
          <p:nvPr/>
        </p:nvSpPr>
        <p:spPr>
          <a:xfrm>
            <a:off x="3215680" y="2276872"/>
            <a:ext cx="6120680" cy="3531162"/>
          </a:xfrm>
          <a:prstGeom prst="rect">
            <a:avLst/>
          </a:prstGeom>
          <a:solidFill>
            <a:srgbClr val="DBEEF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376E724-A6B6-E402-9812-CBCE35D8D8CA}"/>
              </a:ext>
            </a:extLst>
          </p:cNvPr>
          <p:cNvSpPr/>
          <p:nvPr/>
        </p:nvSpPr>
        <p:spPr>
          <a:xfrm rot="1157075">
            <a:off x="9827205" y="3689337"/>
            <a:ext cx="941643" cy="706232"/>
          </a:xfrm>
          <a:prstGeom prst="rt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5434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PERPLEXING PUZZLES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3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796612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5A53-B8DD-A952-14CE-4092872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9DB6B-8EB4-ABE0-8CC8-D3BBB48374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000" y="1450800"/>
            <a:ext cx="10652125" cy="3780000"/>
          </a:xfrm>
        </p:spPr>
        <p:txBody>
          <a:bodyPr/>
          <a:lstStyle/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complete this round in school </a:t>
            </a:r>
            <a:r>
              <a:rPr lang="en-GB" sz="2400" b="1" u="sng">
                <a:solidFill>
                  <a:schemeClr val="accent4"/>
                </a:solidFill>
                <a:latin typeface="+mj-lt"/>
              </a:rPr>
              <a:t>BEFORE THEIR HEAT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</a:t>
            </a:r>
          </a:p>
          <a:p>
            <a:r>
              <a:rPr lang="en-GB" sz="2400" b="1">
                <a:solidFill>
                  <a:srgbClr val="000000"/>
                </a:solidFill>
                <a:latin typeface="+mj-lt"/>
              </a:rPr>
              <a:t>There is a time limit of 30 minutes for this round</a:t>
            </a:r>
            <a:r>
              <a:rPr lang="en-GB" sz="2400">
                <a:solidFill>
                  <a:srgbClr val="000000"/>
                </a:solidFill>
                <a:latin typeface="+mj-lt"/>
              </a:rPr>
              <a:t>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should be provided with all 3 puzzles at the same time.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choose to solve the puzzles in any order.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Teams can decide how long to spend tackling each puzzle but must agree their final answers within the 30-minute time limit. </a:t>
            </a:r>
          </a:p>
          <a:p>
            <a:r>
              <a:rPr lang="en-GB" sz="2400">
                <a:solidFill>
                  <a:srgbClr val="000000"/>
                </a:solidFill>
                <a:latin typeface="+mj-lt"/>
              </a:rPr>
              <a:t>Points will be awarded for correct answers and part answers.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AB41AF-7610-322D-F774-724410FDE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594"/>
              </p:ext>
            </p:extLst>
          </p:nvPr>
        </p:nvGraphicFramePr>
        <p:xfrm>
          <a:off x="3028221" y="5041500"/>
          <a:ext cx="625168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841">
                  <a:extLst>
                    <a:ext uri="{9D8B030D-6E8A-4147-A177-3AD203B41FA5}">
                      <a16:colId xmlns:a16="http://schemas.microsoft.com/office/drawing/2014/main" val="541246979"/>
                    </a:ext>
                  </a:extLst>
                </a:gridCol>
                <a:gridCol w="3125841">
                  <a:extLst>
                    <a:ext uri="{9D8B030D-6E8A-4147-A177-3AD203B41FA5}">
                      <a16:colId xmlns:a16="http://schemas.microsoft.com/office/drawing/2014/main" val="1944586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Puzzle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Maximum points available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6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8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81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9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518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4A484-1BC8-BB7E-EF77-2B6714ACBB7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983432" y="1340768"/>
                <a:ext cx="8999538" cy="378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2800"/>
                  <a:t>Niko is thinking of a whole number. </a:t>
                </a:r>
              </a:p>
              <a:p>
                <a:pPr marL="0" indent="0">
                  <a:buNone/>
                </a:pPr>
                <a:endParaRPr lang="en-GB" sz="2800"/>
              </a:p>
              <a:p>
                <a:pPr marL="0" indent="0">
                  <a:buNone/>
                </a:pPr>
                <a:r>
                  <a:rPr lang="en-GB" sz="2800"/>
                  <a:t>He multiples it by 7. </a:t>
                </a:r>
              </a:p>
              <a:p>
                <a:pPr marL="0" indent="0">
                  <a:buNone/>
                </a:pPr>
                <a:r>
                  <a:rPr lang="en-GB" sz="2800"/>
                  <a:t>Then he subtracts 64.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/>
                  <a:t> of this number is 11. </a:t>
                </a:r>
              </a:p>
              <a:p>
                <a:pPr marL="0" indent="0">
                  <a:buNone/>
                </a:pPr>
                <a:endParaRPr lang="en-GB" sz="2800"/>
              </a:p>
              <a:p>
                <a:pPr marL="0" indent="0">
                  <a:buNone/>
                </a:pPr>
                <a:r>
                  <a:rPr lang="en-GB" sz="2800"/>
                  <a:t>What number did Niko first think of?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4A484-1BC8-BB7E-EF77-2B6714ACB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983432" y="1340768"/>
                <a:ext cx="8999538" cy="3780000"/>
              </a:xfrm>
              <a:blipFill>
                <a:blip r:embed="rId3"/>
                <a:stretch>
                  <a:fillRect l="-1354" t="-1774" b="-1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BB4C7-ED00-98CF-519E-41E4272825A8}"/>
              </a:ext>
            </a:extLst>
          </p:cNvPr>
          <p:cNvSpPr/>
          <p:nvPr/>
        </p:nvSpPr>
        <p:spPr>
          <a:xfrm>
            <a:off x="9593943" y="307100"/>
            <a:ext cx="2249714" cy="16817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A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10 points </a:t>
            </a:r>
          </a:p>
        </p:txBody>
      </p:sp>
    </p:spTree>
    <p:extLst>
      <p:ext uri="{BB962C8B-B14F-4D97-AF65-F5344CB8AC3E}">
        <p14:creationId xmlns:p14="http://schemas.microsoft.com/office/powerpoint/2010/main" val="25262423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CCA7DA-32CB-6BB5-3FC9-AA3D7D80C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47985"/>
              </p:ext>
            </p:extLst>
          </p:nvPr>
        </p:nvGraphicFramePr>
        <p:xfrm>
          <a:off x="3659250" y="2234238"/>
          <a:ext cx="3915275" cy="412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55">
                  <a:extLst>
                    <a:ext uri="{9D8B030D-6E8A-4147-A177-3AD203B41FA5}">
                      <a16:colId xmlns:a16="http://schemas.microsoft.com/office/drawing/2014/main" val="2625261944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2108872535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3755275602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3919278514"/>
                    </a:ext>
                  </a:extLst>
                </a:gridCol>
                <a:gridCol w="783055">
                  <a:extLst>
                    <a:ext uri="{9D8B030D-6E8A-4147-A177-3AD203B41FA5}">
                      <a16:colId xmlns:a16="http://schemas.microsoft.com/office/drawing/2014/main" val="430326062"/>
                    </a:ext>
                  </a:extLst>
                </a:gridCol>
              </a:tblGrid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513785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27604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46120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465714"/>
                  </a:ext>
                </a:extLst>
              </a:tr>
              <a:tr h="82518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30997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CE30-EB29-D47E-28BF-5334E7E3F2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598" y="830246"/>
            <a:ext cx="9731821" cy="1016944"/>
          </a:xfrm>
        </p:spPr>
        <p:txBody>
          <a:bodyPr/>
          <a:lstStyle/>
          <a:p>
            <a:pPr marL="0" indent="0">
              <a:buNone/>
            </a:pPr>
            <a:r>
              <a:rPr lang="en-GB" sz="2800"/>
              <a:t>Each column and row of shapes has a value of 14.4.</a:t>
            </a:r>
          </a:p>
          <a:p>
            <a:pPr marL="0" indent="0">
              <a:buNone/>
            </a:pPr>
            <a:r>
              <a:rPr lang="en-GB" sz="2800"/>
              <a:t>What is the value of each shape?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F49DB6F-2BB4-99F8-7F8B-D4C5A419C7D0}"/>
              </a:ext>
            </a:extLst>
          </p:cNvPr>
          <p:cNvSpPr/>
          <p:nvPr/>
        </p:nvSpPr>
        <p:spPr>
          <a:xfrm>
            <a:off x="9593943" y="307100"/>
            <a:ext cx="2249714" cy="160973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B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15 points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5591FB3-45B9-B170-6CFF-473A20A71E82}"/>
              </a:ext>
            </a:extLst>
          </p:cNvPr>
          <p:cNvSpPr/>
          <p:nvPr/>
        </p:nvSpPr>
        <p:spPr>
          <a:xfrm>
            <a:off x="3679067" y="3960369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8D54A1-C422-8AC1-D12C-F4B718432EA8}"/>
              </a:ext>
            </a:extLst>
          </p:cNvPr>
          <p:cNvSpPr/>
          <p:nvPr/>
        </p:nvSpPr>
        <p:spPr>
          <a:xfrm>
            <a:off x="5306509" y="5648104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C3B0ED-386E-1E71-4578-28326B1B8E50}"/>
              </a:ext>
            </a:extLst>
          </p:cNvPr>
          <p:cNvSpPr/>
          <p:nvPr/>
        </p:nvSpPr>
        <p:spPr>
          <a:xfrm>
            <a:off x="3735254" y="5616553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41A10453-2E37-EC75-00FB-F991CA8FDC5D}"/>
              </a:ext>
            </a:extLst>
          </p:cNvPr>
          <p:cNvSpPr/>
          <p:nvPr/>
        </p:nvSpPr>
        <p:spPr>
          <a:xfrm>
            <a:off x="3713208" y="4784787"/>
            <a:ext cx="651797" cy="620759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583498-0B76-BB6E-B758-4D69219E3A51}"/>
              </a:ext>
            </a:extLst>
          </p:cNvPr>
          <p:cNvSpPr/>
          <p:nvPr/>
        </p:nvSpPr>
        <p:spPr>
          <a:xfrm>
            <a:off x="5333108" y="3986817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722F1-8458-9B86-7C6E-32EEC6C90D42}"/>
              </a:ext>
            </a:extLst>
          </p:cNvPr>
          <p:cNvSpPr/>
          <p:nvPr/>
        </p:nvSpPr>
        <p:spPr>
          <a:xfrm>
            <a:off x="5306509" y="4830951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986EC4-DAA4-DF3C-82FF-9526DF21FA74}"/>
              </a:ext>
            </a:extLst>
          </p:cNvPr>
          <p:cNvSpPr/>
          <p:nvPr/>
        </p:nvSpPr>
        <p:spPr>
          <a:xfrm>
            <a:off x="6114709" y="3113711"/>
            <a:ext cx="620759" cy="62075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5669EB-F0A2-71A1-1F7A-74AA04BC7651}"/>
              </a:ext>
            </a:extLst>
          </p:cNvPr>
          <p:cNvSpPr/>
          <p:nvPr/>
        </p:nvSpPr>
        <p:spPr>
          <a:xfrm>
            <a:off x="6837284" y="3978168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112C6CD5-1BEE-8D4E-1A1E-723C579ECCA0}"/>
              </a:ext>
            </a:extLst>
          </p:cNvPr>
          <p:cNvSpPr/>
          <p:nvPr/>
        </p:nvSpPr>
        <p:spPr>
          <a:xfrm>
            <a:off x="3719736" y="3168281"/>
            <a:ext cx="651797" cy="620759"/>
          </a:xfrm>
          <a:prstGeom prst="pent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28DEFD-7B37-F971-9351-A1F3C05CC9A0}"/>
              </a:ext>
            </a:extLst>
          </p:cNvPr>
          <p:cNvSpPr/>
          <p:nvPr/>
        </p:nvSpPr>
        <p:spPr>
          <a:xfrm>
            <a:off x="6089603" y="3978168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1471028-3AD3-F562-EB9F-A47F9F696478}"/>
              </a:ext>
            </a:extLst>
          </p:cNvPr>
          <p:cNvSpPr/>
          <p:nvPr/>
        </p:nvSpPr>
        <p:spPr>
          <a:xfrm>
            <a:off x="4477292" y="3950551"/>
            <a:ext cx="720080" cy="620759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998251-E336-59B5-34DD-411170F51DF4}"/>
              </a:ext>
            </a:extLst>
          </p:cNvPr>
          <p:cNvSpPr/>
          <p:nvPr/>
        </p:nvSpPr>
        <p:spPr>
          <a:xfrm>
            <a:off x="6096549" y="2348880"/>
            <a:ext cx="620759" cy="6207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3663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FF5BA3-CE95-13BC-3F65-5D4A73B175AF}"/>
              </a:ext>
            </a:extLst>
          </p:cNvPr>
          <p:cNvSpPr/>
          <p:nvPr/>
        </p:nvSpPr>
        <p:spPr>
          <a:xfrm>
            <a:off x="9593943" y="307100"/>
            <a:ext cx="2249714" cy="168173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Perplexing Puzzle C</a:t>
            </a: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(practice)</a:t>
            </a:r>
          </a:p>
          <a:p>
            <a:pPr algn="ctr"/>
            <a:endParaRPr lang="en-GB" sz="2000" b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GB" sz="2000" b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20 points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69F96-38EB-952E-AB21-C3592D4B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717032"/>
            <a:ext cx="6980525" cy="20728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A4D023-DFF7-F37B-A18A-58FAF8F60858}"/>
              </a:ext>
            </a:extLst>
          </p:cNvPr>
          <p:cNvSpPr txBox="1">
            <a:spLocks/>
          </p:cNvSpPr>
          <p:nvPr/>
        </p:nvSpPr>
        <p:spPr>
          <a:xfrm>
            <a:off x="551384" y="703692"/>
            <a:ext cx="8568952" cy="101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Sami is building a pattern with lollipop sticks.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Each lollipop stick is 7cm 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If Sami builds a pattern with 50 hexagons, what will the perimeter of the shape be?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800"/>
              <a:t>Give your answer in cm. </a:t>
            </a:r>
          </a:p>
        </p:txBody>
      </p:sp>
    </p:spTree>
    <p:extLst>
      <p:ext uri="{BB962C8B-B14F-4D97-AF65-F5344CB8AC3E}">
        <p14:creationId xmlns:p14="http://schemas.microsoft.com/office/powerpoint/2010/main" val="13142313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/>
              <a:t>Round 1 &amp; round 4 </a:t>
            </a:r>
            <a:br>
              <a:rPr lang="en-GB" b="1"/>
            </a:br>
            <a:r>
              <a:rPr lang="en-GB" b="1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145815" y="1052736"/>
                <a:ext cx="9900369" cy="3780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Put these in order, starting with the smallest answer.</a:t>
                </a:r>
              </a:p>
              <a:p>
                <a:pPr marL="0" indent="0" algn="ctr">
                  <a:buNone/>
                </a:pPr>
                <a:r>
                  <a:rPr lang="en-GB" sz="3200" i="1">
                    <a:latin typeface="Nunito Sans" pitchFamily="2" charset="0"/>
                    <a:ea typeface="Verdana" panose="020B0604030504040204" pitchFamily="34" charset="0"/>
                  </a:rPr>
                  <a:t>(answer in the form of D, B, A, C)</a:t>
                </a:r>
              </a:p>
              <a:p>
                <a:pPr marL="0" indent="0">
                  <a:buNone/>
                </a:pPr>
                <a:endParaRPr lang="en-GB" sz="320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87 ÷ 3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of 90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2.8 x 9</a:t>
                </a:r>
              </a:p>
              <a:p>
                <a:pPr marL="514350" indent="-514350">
                  <a:buAutoNum type="alphaUcParenR"/>
                </a:pPr>
                <a:r>
                  <a:rPr lang="en-GB" sz="3200">
                    <a:latin typeface="Nunito Sans" pitchFamily="2" charset="0"/>
                    <a:ea typeface="Verdana" panose="020B0604030504040204" pitchFamily="34" charset="0"/>
                  </a:rPr>
                  <a:t> 26% of 120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145815" y="1052736"/>
                <a:ext cx="9900369" cy="3780000"/>
              </a:xfrm>
              <a:blipFill>
                <a:blip r:embed="rId3"/>
                <a:stretch>
                  <a:fillRect l="-2278" t="-2097" r="-1232" b="-3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0480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These are the volumes of paint left in 3 containers.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How much paint is there in total?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D71DC6-0F27-C429-BCCC-382E2985D3D4}"/>
              </a:ext>
            </a:extLst>
          </p:cNvPr>
          <p:cNvGrpSpPr/>
          <p:nvPr/>
        </p:nvGrpSpPr>
        <p:grpSpPr>
          <a:xfrm>
            <a:off x="2344619" y="2158918"/>
            <a:ext cx="7250503" cy="2714092"/>
            <a:chOff x="2566132" y="2158918"/>
            <a:chExt cx="7250503" cy="27140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27B518B-5998-DABF-095E-E024DEC3E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76" b="14117"/>
            <a:stretch/>
          </p:blipFill>
          <p:spPr>
            <a:xfrm>
              <a:off x="2566132" y="3144817"/>
              <a:ext cx="1316860" cy="172819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59CC70-FBE2-B6C2-F8E0-816A1A01A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66" b="12353"/>
            <a:stretch/>
          </p:blipFill>
          <p:spPr>
            <a:xfrm>
              <a:off x="5410735" y="2158918"/>
              <a:ext cx="1926277" cy="27140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746957-F3DD-B886-E5CC-52E0084BD1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68" b="13529"/>
            <a:stretch/>
          </p:blipFill>
          <p:spPr>
            <a:xfrm>
              <a:off x="9197833" y="3945031"/>
              <a:ext cx="618802" cy="85212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546DDF-FE59-7CA9-2673-0A5A9AAA24C4}"/>
              </a:ext>
            </a:extLst>
          </p:cNvPr>
          <p:cNvSpPr txBox="1"/>
          <p:nvPr/>
        </p:nvSpPr>
        <p:spPr>
          <a:xfrm>
            <a:off x="2102803" y="523900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0"/>
                <a:ea typeface="Verdana" panose="020B0604030504040204" pitchFamily="34" charset="0"/>
              </a:rPr>
              <a:t>1.2 litres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7BBFFF-9640-B3F6-8745-709B77022922}"/>
                  </a:ext>
                </a:extLst>
              </p:cNvPr>
              <p:cNvSpPr txBox="1"/>
              <p:nvPr/>
            </p:nvSpPr>
            <p:spPr>
              <a:xfrm>
                <a:off x="5375920" y="5125522"/>
                <a:ext cx="1739579" cy="789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unito Sans" pitchFamily="2" charset="0"/>
                    <a:ea typeface="Verdana" panose="020B0604030504040204" pitchFamily="34" charset="0"/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Nunito Sans" pitchFamily="2" charset="0"/>
                    <a:ea typeface="Verdana" panose="020B0604030504040204" pitchFamily="34" charset="0"/>
                  </a:rPr>
                  <a:t> litres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7BBFFF-9640-B3F6-8745-709B77022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5125522"/>
                <a:ext cx="1739579" cy="789768"/>
              </a:xfrm>
              <a:prstGeom prst="rect">
                <a:avLst/>
              </a:prstGeom>
              <a:blipFill>
                <a:blip r:embed="rId6"/>
                <a:stretch>
                  <a:fillRect l="-9123" r="-8070" b="-14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F1BC8C-F95D-BE09-DC0F-E51D892E1F75}"/>
              </a:ext>
            </a:extLst>
          </p:cNvPr>
          <p:cNvSpPr txBox="1"/>
          <p:nvPr/>
        </p:nvSpPr>
        <p:spPr>
          <a:xfrm>
            <a:off x="8552502" y="5228018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0"/>
                <a:ea typeface="Verdana" panose="020B0604030504040204" pitchFamily="34" charset="0"/>
              </a:rPr>
              <a:t>375 ml</a:t>
            </a:r>
          </a:p>
        </p:txBody>
      </p:sp>
    </p:spTree>
    <p:extLst>
      <p:ext uri="{BB962C8B-B14F-4D97-AF65-F5344CB8AC3E}">
        <p14:creationId xmlns:p14="http://schemas.microsoft.com/office/powerpoint/2010/main" val="36202635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391" y="1052736"/>
            <a:ext cx="10873209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Order these calculations from smallest to largest answer.</a:t>
            </a:r>
          </a:p>
          <a:p>
            <a:pPr marL="0" indent="0" algn="ctr">
              <a:buNone/>
            </a:pPr>
            <a:r>
              <a:rPr lang="en-GB" sz="3200" i="1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49.2 ÷ 6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15.3 – 2.75 – 4.25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3 x 0.45 x 6 =</a:t>
            </a: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4.62 + 2.9 + 0.83 =</a:t>
            </a:r>
          </a:p>
        </p:txBody>
      </p:sp>
    </p:spTree>
    <p:extLst>
      <p:ext uri="{BB962C8B-B14F-4D97-AF65-F5344CB8AC3E}">
        <p14:creationId xmlns:p14="http://schemas.microsoft.com/office/powerpoint/2010/main" val="16471850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391" y="1052736"/>
            <a:ext cx="10873209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Which ‘chain’ ends in the lowest value?</a:t>
            </a:r>
            <a:endParaRPr lang="en-GB" sz="3200" i="1">
              <a:latin typeface="Nunito Sans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AutoNum type="alphaUcParenR"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  <a:p>
            <a:pPr marL="514350" indent="-514350">
              <a:buAutoNum type="alphaUcParenR"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9A0BF2E-5251-16DF-C59F-F3823F428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518021"/>
                  </p:ext>
                </p:extLst>
              </p:nvPr>
            </p:nvGraphicFramePr>
            <p:xfrm>
              <a:off x="1343474" y="2132856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–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Treble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 of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29A0BF2E-5251-16DF-C59F-F3823F4285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8518021"/>
                  </p:ext>
                </p:extLst>
              </p:nvPr>
            </p:nvGraphicFramePr>
            <p:xfrm>
              <a:off x="1343474" y="2132856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50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– 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Treble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599" r="-200426" b="-41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3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589ACF26-B972-D88D-C772-48DFB69A29EE}"/>
              </a:ext>
            </a:extLst>
          </p:cNvPr>
          <p:cNvSpPr/>
          <p:nvPr/>
        </p:nvSpPr>
        <p:spPr>
          <a:xfrm>
            <a:off x="8688288" y="2420888"/>
            <a:ext cx="1008112" cy="43204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B9B5BEC-36B9-FA11-720B-5D8F0DC5CF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658190"/>
                  </p:ext>
                </p:extLst>
              </p:nvPr>
            </p:nvGraphicFramePr>
            <p:xfrm>
              <a:off x="1343473" y="3429000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1.25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x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+ 183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 of 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2">
                <a:extLst>
                  <a:ext uri="{FF2B5EF4-FFF2-40B4-BE49-F238E27FC236}">
                    <a16:creationId xmlns:a16="http://schemas.microsoft.com/office/drawing/2014/main" id="{8B9B5BEC-36B9-FA11-720B-5D8F0DC5CF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658190"/>
                  </p:ext>
                </p:extLst>
              </p:nvPr>
            </p:nvGraphicFramePr>
            <p:xfrm>
              <a:off x="1343473" y="3429000"/>
              <a:ext cx="10009111" cy="1008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9873">
                      <a:extLst>
                        <a:ext uri="{9D8B030D-6E8A-4147-A177-3AD203B41FA5}">
                          <a16:colId xmlns:a16="http://schemas.microsoft.com/office/drawing/2014/main" val="3814463029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909929852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39427853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248170835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3889583804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4179359763"/>
                        </a:ext>
                      </a:extLst>
                    </a:gridCol>
                    <a:gridCol w="1429873">
                      <a:extLst>
                        <a:ext uri="{9D8B030D-6E8A-4147-A177-3AD203B41FA5}">
                          <a16:colId xmlns:a16="http://schemas.microsoft.com/office/drawing/2014/main" val="1613755456"/>
                        </a:ext>
                      </a:extLst>
                    </a:gridCol>
                  </a:tblGrid>
                  <a:tr h="10081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Start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1.25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x 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+ 183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602" r="-300426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÷ 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>
                              <a:solidFill>
                                <a:schemeClr val="accent4"/>
                              </a:solidFill>
                            </a:rPr>
                            <a:t>End</a:t>
                          </a:r>
                        </a:p>
                        <a:p>
                          <a:pPr algn="ctr"/>
                          <a:r>
                            <a:rPr lang="en-GB" sz="240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1900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D1DA509C-9279-E3B5-A22A-5F2F9C988B00}"/>
              </a:ext>
            </a:extLst>
          </p:cNvPr>
          <p:cNvSpPr/>
          <p:nvPr/>
        </p:nvSpPr>
        <p:spPr>
          <a:xfrm>
            <a:off x="8688288" y="3717032"/>
            <a:ext cx="1008112" cy="432048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59CF27F-3AFB-595A-1020-C576CA461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57328"/>
              </p:ext>
            </p:extLst>
          </p:nvPr>
        </p:nvGraphicFramePr>
        <p:xfrm>
          <a:off x="1343472" y="4717138"/>
          <a:ext cx="10009111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73">
                  <a:extLst>
                    <a:ext uri="{9D8B030D-6E8A-4147-A177-3AD203B41FA5}">
                      <a16:colId xmlns:a16="http://schemas.microsoft.com/office/drawing/2014/main" val="3814463029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909929852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39427853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248170835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3889583804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4179359763"/>
                    </a:ext>
                  </a:extLst>
                </a:gridCol>
                <a:gridCol w="1429873">
                  <a:extLst>
                    <a:ext uri="{9D8B030D-6E8A-4147-A177-3AD203B41FA5}">
                      <a16:colId xmlns:a16="http://schemas.microsoft.com/office/drawing/2014/main" val="1613755456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accent1"/>
                          </a:solidFill>
                        </a:rPr>
                        <a:t>Start</a:t>
                      </a:r>
                    </a:p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31.8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+ 5.2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÷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– 0.75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x 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accent1"/>
                          </a:solidFill>
                        </a:rPr>
                        <a:t>End</a:t>
                      </a:r>
                    </a:p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90029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98FDFED4-B26E-FFAD-C9AB-2D50771D1D94}"/>
              </a:ext>
            </a:extLst>
          </p:cNvPr>
          <p:cNvSpPr/>
          <p:nvPr/>
        </p:nvSpPr>
        <p:spPr>
          <a:xfrm>
            <a:off x="8688288" y="5005170"/>
            <a:ext cx="1008112" cy="43204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246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 area of this shape is 90 cm².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Work out the length marked </a:t>
            </a:r>
            <a:r>
              <a:rPr lang="en-GB" sz="3200" i="1">
                <a:latin typeface="Nunito Sans" pitchFamily="2" charset="0"/>
                <a:ea typeface="Verdana" panose="020B0604030504040204" pitchFamily="34" charset="0"/>
              </a:rPr>
              <a:t>a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9EF0D-890D-A4CE-8FD7-88DA60851E35}"/>
              </a:ext>
            </a:extLst>
          </p:cNvPr>
          <p:cNvGrpSpPr/>
          <p:nvPr/>
        </p:nvGrpSpPr>
        <p:grpSpPr>
          <a:xfrm>
            <a:off x="422360" y="1844825"/>
            <a:ext cx="8064896" cy="2952328"/>
            <a:chOff x="491902" y="2916201"/>
            <a:chExt cx="6960418" cy="267303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E9D8CC0-2516-1BE0-0A4E-604D09AD23DC}"/>
                </a:ext>
              </a:extLst>
            </p:cNvPr>
            <p:cNvCxnSpPr/>
            <p:nvPr/>
          </p:nvCxnSpPr>
          <p:spPr>
            <a:xfrm>
              <a:off x="1204328" y="3428998"/>
              <a:ext cx="0" cy="216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A91C9A-72B1-4456-AA0D-E51B0E2C3DB9}"/>
                </a:ext>
              </a:extLst>
            </p:cNvPr>
            <p:cNvSpPr txBox="1"/>
            <p:nvPr/>
          </p:nvSpPr>
          <p:spPr>
            <a:xfrm>
              <a:off x="491902" y="4278165"/>
              <a:ext cx="14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7 cm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36A8D8-14F7-A964-FEB8-E40EE17D0BD7}"/>
                </a:ext>
              </a:extLst>
            </p:cNvPr>
            <p:cNvSpPr/>
            <p:nvPr/>
          </p:nvSpPr>
          <p:spPr>
            <a:xfrm>
              <a:off x="6012160" y="3429000"/>
              <a:ext cx="144016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B806BE-34E6-2D5A-D4E4-A173804CB3D4}"/>
                </a:ext>
              </a:extLst>
            </p:cNvPr>
            <p:cNvSpPr/>
            <p:nvPr/>
          </p:nvSpPr>
          <p:spPr>
            <a:xfrm>
              <a:off x="2915816" y="3428999"/>
              <a:ext cx="3105547" cy="706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0365B5-E242-512E-A0F9-11803BAFFE28}"/>
                </a:ext>
              </a:extLst>
            </p:cNvPr>
            <p:cNvSpPr/>
            <p:nvPr/>
          </p:nvSpPr>
          <p:spPr>
            <a:xfrm>
              <a:off x="1691680" y="3429000"/>
              <a:ext cx="144016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8FB78C-B699-290D-36DD-22C4CE90BBF3}"/>
                </a:ext>
              </a:extLst>
            </p:cNvPr>
            <p:cNvCxnSpPr/>
            <p:nvPr/>
          </p:nvCxnSpPr>
          <p:spPr>
            <a:xfrm flipV="1">
              <a:off x="1693889" y="3429000"/>
              <a:ext cx="57584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75E346-21D6-CC96-24BC-513B3E08B831}"/>
                </a:ext>
              </a:extLst>
            </p:cNvPr>
            <p:cNvCxnSpPr/>
            <p:nvPr/>
          </p:nvCxnSpPr>
          <p:spPr>
            <a:xfrm>
              <a:off x="1693889" y="3429000"/>
              <a:ext cx="0" cy="216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A79F4F-42B6-67AE-ADE8-7503FB20D8A8}"/>
                </a:ext>
              </a:extLst>
            </p:cNvPr>
            <p:cNvCxnSpPr/>
            <p:nvPr/>
          </p:nvCxnSpPr>
          <p:spPr>
            <a:xfrm>
              <a:off x="7452320" y="3429000"/>
              <a:ext cx="0" cy="21602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3A89BC-2883-E484-598B-AFDF093E37B5}"/>
                </a:ext>
              </a:extLst>
            </p:cNvPr>
            <p:cNvCxnSpPr/>
            <p:nvPr/>
          </p:nvCxnSpPr>
          <p:spPr>
            <a:xfrm>
              <a:off x="3131840" y="4149080"/>
              <a:ext cx="28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299D79-A152-C8DB-A641-72E0954D20EC}"/>
                </a:ext>
              </a:extLst>
            </p:cNvPr>
            <p:cNvCxnSpPr/>
            <p:nvPr/>
          </p:nvCxnSpPr>
          <p:spPr>
            <a:xfrm>
              <a:off x="1700563" y="5589240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67AD32F-D85B-5581-BC3A-CBEACCC61983}"/>
                </a:ext>
              </a:extLst>
            </p:cNvPr>
            <p:cNvCxnSpPr/>
            <p:nvPr/>
          </p:nvCxnSpPr>
          <p:spPr>
            <a:xfrm>
              <a:off x="6011840" y="5589240"/>
              <a:ext cx="144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82EB7B-6A7C-5BC1-529C-0D3F49D27833}"/>
                </a:ext>
              </a:extLst>
            </p:cNvPr>
            <p:cNvCxnSpPr/>
            <p:nvPr/>
          </p:nvCxnSpPr>
          <p:spPr>
            <a:xfrm flipH="1" flipV="1">
              <a:off x="6011840" y="4149080"/>
              <a:ext cx="48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D16DCE-FDDF-DCC1-81FF-2F52443824F2}"/>
                </a:ext>
              </a:extLst>
            </p:cNvPr>
            <p:cNvCxnSpPr/>
            <p:nvPr/>
          </p:nvCxnSpPr>
          <p:spPr>
            <a:xfrm flipH="1" flipV="1">
              <a:off x="3140563" y="4135556"/>
              <a:ext cx="480" cy="144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7937A64-888F-9A99-B88F-BC70A78271F8}"/>
                </a:ext>
              </a:extLst>
            </p:cNvPr>
            <p:cNvCxnSpPr/>
            <p:nvPr/>
          </p:nvCxnSpPr>
          <p:spPr>
            <a:xfrm flipH="1">
              <a:off x="1691680" y="3161842"/>
              <a:ext cx="57601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07C78C-D828-1D7F-E64C-E4CF0BEF93F5}"/>
                </a:ext>
              </a:extLst>
            </p:cNvPr>
            <p:cNvSpPr txBox="1"/>
            <p:nvPr/>
          </p:nvSpPr>
          <p:spPr>
            <a:xfrm>
              <a:off x="3851760" y="2916201"/>
              <a:ext cx="1440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20 cm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F043875-BF42-F1D0-1091-A1FA8FBF8395}"/>
                </a:ext>
              </a:extLst>
            </p:cNvPr>
            <p:cNvCxnSpPr/>
            <p:nvPr/>
          </p:nvCxnSpPr>
          <p:spPr>
            <a:xfrm>
              <a:off x="2712394" y="4149080"/>
              <a:ext cx="0" cy="144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98DB9B-A7E1-9920-2588-5A40CED8A4D1}"/>
                </a:ext>
              </a:extLst>
            </p:cNvPr>
            <p:cNvSpPr/>
            <p:nvPr/>
          </p:nvSpPr>
          <p:spPr>
            <a:xfrm>
              <a:off x="2590316" y="4739830"/>
              <a:ext cx="252958" cy="331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4C9E28-0AAA-C9AF-2D85-D1497183F939}"/>
                </a:ext>
              </a:extLst>
            </p:cNvPr>
            <p:cNvSpPr txBox="1"/>
            <p:nvPr/>
          </p:nvSpPr>
          <p:spPr>
            <a:xfrm>
              <a:off x="1992394" y="4666661"/>
              <a:ext cx="14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latin typeface="Verdana" panose="020B0604030504040204" pitchFamily="34" charset="0"/>
                  <a:ea typeface="Verdana" panose="020B0604030504040204" pitchFamily="34" charset="0"/>
                </a:rPr>
                <a:t>4 cm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F1E3E7-5127-B284-F16A-9C6C6B11FFF8}"/>
                </a:ext>
              </a:extLst>
            </p:cNvPr>
            <p:cNvCxnSpPr/>
            <p:nvPr/>
          </p:nvCxnSpPr>
          <p:spPr>
            <a:xfrm flipH="1">
              <a:off x="3131586" y="4434047"/>
              <a:ext cx="288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CFD2FF-3B87-07B0-4B87-A66E6E03216E}"/>
                </a:ext>
              </a:extLst>
            </p:cNvPr>
            <p:cNvSpPr txBox="1"/>
            <p:nvPr/>
          </p:nvSpPr>
          <p:spPr>
            <a:xfrm>
              <a:off x="4329956" y="4190480"/>
              <a:ext cx="48767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4F3535-0A5C-84F1-4076-B26AA1C5FEA3}"/>
              </a:ext>
            </a:extLst>
          </p:cNvPr>
          <p:cNvSpPr txBox="1"/>
          <p:nvPr/>
        </p:nvSpPr>
        <p:spPr>
          <a:xfrm>
            <a:off x="8881191" y="3920885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/>
              <a:t>(not drawn to scale)</a:t>
            </a:r>
          </a:p>
        </p:txBody>
      </p:sp>
    </p:spTree>
    <p:extLst>
      <p:ext uri="{BB962C8B-B14F-4D97-AF65-F5344CB8AC3E}">
        <p14:creationId xmlns:p14="http://schemas.microsoft.com/office/powerpoint/2010/main" val="594572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The hidden digits are all the same.</a:t>
            </a:r>
          </a:p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are they?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7200">
                <a:solidFill>
                  <a:prstClr val="black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3 5 3 ÷ 1 1 = 1 2 3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381387-494C-2811-FDDD-6303E2B85598}"/>
              </a:ext>
            </a:extLst>
          </p:cNvPr>
          <p:cNvSpPr/>
          <p:nvPr/>
        </p:nvSpPr>
        <p:spPr>
          <a:xfrm>
            <a:off x="2783632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0DB409-CAE6-1891-05FA-1A5D29A00DB1}"/>
              </a:ext>
            </a:extLst>
          </p:cNvPr>
          <p:cNvSpPr/>
          <p:nvPr/>
        </p:nvSpPr>
        <p:spPr>
          <a:xfrm>
            <a:off x="4295800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4E12BC-D9A6-8A4B-4B32-5B4014C5469F}"/>
              </a:ext>
            </a:extLst>
          </p:cNvPr>
          <p:cNvSpPr/>
          <p:nvPr/>
        </p:nvSpPr>
        <p:spPr>
          <a:xfrm>
            <a:off x="9418511" y="2708920"/>
            <a:ext cx="648072" cy="10081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399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7A85A0-17AC-61BA-62A9-569C8EA47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368" y="764704"/>
            <a:ext cx="11377263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What time did </a:t>
            </a:r>
            <a:r>
              <a:rPr lang="en-GB" sz="3200" b="1">
                <a:latin typeface="Nunito Sans" pitchFamily="2" charset="0"/>
                <a:ea typeface="Verdana" panose="020B0604030504040204" pitchFamily="34" charset="0"/>
              </a:rPr>
              <a:t>train D arrive </a:t>
            </a:r>
            <a:r>
              <a:rPr lang="en-GB" sz="3200">
                <a:latin typeface="Nunito Sans" pitchFamily="2" charset="0"/>
                <a:ea typeface="Verdana" panose="020B0604030504040204" pitchFamily="34" charset="0"/>
              </a:rPr>
              <a:t>in London?</a:t>
            </a: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2C56AE9-B890-7728-220E-06F9E00A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97992"/>
              </p:ext>
            </p:extLst>
          </p:nvPr>
        </p:nvGraphicFramePr>
        <p:xfrm>
          <a:off x="1055440" y="1700808"/>
          <a:ext cx="1000911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20081076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95024737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121142745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7060345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05888421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Station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Train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0384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Manchester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09:37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10:17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21831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Birmingham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10:51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423759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Milton Keynes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11:39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14:43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72309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GB" sz="2400" b="1">
                          <a:solidFill>
                            <a:schemeClr val="tx1"/>
                          </a:solidFill>
                        </a:rPr>
                        <a:t>London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12:26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13:06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14:24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chemeClr val="tx1"/>
                          </a:solidFill>
                        </a:rPr>
                        <a:t>15:30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3023"/>
                  </a:ext>
                </a:extLst>
              </a:tr>
            </a:tbl>
          </a:graphicData>
        </a:graphic>
      </p:graphicFrame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8E2ADA53-4DE9-32CC-4FB8-B2832B463021}"/>
              </a:ext>
            </a:extLst>
          </p:cNvPr>
          <p:cNvSpPr/>
          <p:nvPr/>
        </p:nvSpPr>
        <p:spPr>
          <a:xfrm>
            <a:off x="4007768" y="4149081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8251E91-C1D4-1645-289B-3904A477C9FD}"/>
              </a:ext>
            </a:extLst>
          </p:cNvPr>
          <p:cNvSpPr/>
          <p:nvPr/>
        </p:nvSpPr>
        <p:spPr>
          <a:xfrm>
            <a:off x="5807968" y="3330117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09C928F5-8F3E-7868-FDCF-DB64DB0DF1CF}"/>
              </a:ext>
            </a:extLst>
          </p:cNvPr>
          <p:cNvSpPr/>
          <p:nvPr/>
        </p:nvSpPr>
        <p:spPr>
          <a:xfrm>
            <a:off x="5807968" y="4931546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219C318F-B2E8-711E-2A61-8467349DB1D8}"/>
              </a:ext>
            </a:extLst>
          </p:cNvPr>
          <p:cNvSpPr/>
          <p:nvPr/>
        </p:nvSpPr>
        <p:spPr>
          <a:xfrm>
            <a:off x="7680176" y="4123703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5184D56B-3A3D-D6A4-9FC2-9F17B4F47DE4}"/>
              </a:ext>
            </a:extLst>
          </p:cNvPr>
          <p:cNvSpPr/>
          <p:nvPr/>
        </p:nvSpPr>
        <p:spPr>
          <a:xfrm>
            <a:off x="9552384" y="3356992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80A23610-C367-A707-1552-3875B58319FE}"/>
              </a:ext>
            </a:extLst>
          </p:cNvPr>
          <p:cNvSpPr/>
          <p:nvPr/>
        </p:nvSpPr>
        <p:spPr>
          <a:xfrm>
            <a:off x="9552384" y="4915790"/>
            <a:ext cx="1152128" cy="648072"/>
          </a:xfrm>
          <a:prstGeom prst="flowChartPunchedTape">
            <a:avLst/>
          </a:prstGeom>
          <a:solidFill>
            <a:srgbClr val="FABD31"/>
          </a:solidFill>
          <a:ln>
            <a:solidFill>
              <a:srgbClr val="FA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837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9E4DE-1E41-476B-A0BB-E65ADE8BF69D}">
  <ds:schemaRefs>
    <ds:schemaRef ds:uri="8ed90682-c000-4035-8bf6-4b74f953736d"/>
    <ds:schemaRef ds:uri="eaa86ac4-6f89-4dfd-b4aa-4024b52c59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B6C083-B0DA-4E04-B05A-18DB5431E8CD}">
  <ds:schemaRefs>
    <ds:schemaRef ds:uri="8ed90682-c000-4035-8bf6-4b74f953736d"/>
    <ds:schemaRef ds:uri="eaa86ac4-6f89-4dfd-b4aa-4024b52c5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E071F5-0BE0-4141-BB14-84FD14D7E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18</Slides>
  <Notes>17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PowerPoint Presentation</vt:lpstr>
      <vt:lpstr>Round 3  PRACTICE QUESTIONS</vt:lpstr>
      <vt:lpstr>rules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revision>2</cp:revision>
  <cp:lastPrinted>2023-01-26T14:16:31Z</cp:lastPrinted>
  <dcterms:created xsi:type="dcterms:W3CDTF">2023-01-22T09:53:37Z</dcterms:created>
  <dcterms:modified xsi:type="dcterms:W3CDTF">2024-07-31T12:54:52Z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