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</p:sldMasterIdLst>
  <p:notesMasterIdLst>
    <p:notesMasterId r:id="rId25"/>
  </p:notesMasterIdLst>
  <p:handoutMasterIdLst>
    <p:handoutMasterId r:id="rId26"/>
  </p:handoutMasterIdLst>
  <p:sldIdLst>
    <p:sldId id="478" r:id="rId9"/>
    <p:sldId id="622" r:id="rId10"/>
    <p:sldId id="604" r:id="rId11"/>
    <p:sldId id="623" r:id="rId12"/>
    <p:sldId id="624" r:id="rId13"/>
    <p:sldId id="625" r:id="rId14"/>
    <p:sldId id="601" r:id="rId15"/>
    <p:sldId id="627" r:id="rId16"/>
    <p:sldId id="602" r:id="rId17"/>
    <p:sldId id="632" r:id="rId18"/>
    <p:sldId id="628" r:id="rId19"/>
    <p:sldId id="629" r:id="rId20"/>
    <p:sldId id="633" r:id="rId21"/>
    <p:sldId id="256" r:id="rId22"/>
    <p:sldId id="630" r:id="rId23"/>
    <p:sldId id="631" r:id="rId24"/>
  </p:sldIdLst>
  <p:sldSz cx="12192000" cy="6858000"/>
  <p:notesSz cx="6797675" cy="9926638"/>
  <p:embeddedFontLst>
    <p:embeddedFont>
      <p:font typeface="Cambria Math" panose="02040503050406030204" pitchFamily="18" charset="0"/>
      <p:regular r:id="rId27"/>
    </p:embeddedFont>
    <p:embeddedFont>
      <p:font typeface="Nunito" pitchFamily="2" charset="0"/>
      <p:regular r:id="rId28"/>
      <p:bold r:id="rId29"/>
      <p:italic r:id="rId30"/>
      <p:boldItalic r:id="rId31"/>
    </p:embeddedFont>
    <p:embeddedFont>
      <p:font typeface="Nunito Sans" pitchFamily="2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78BBBBED-99B7-49D1-B76D-DB056A881A58}">
          <p14:sldIdLst>
            <p14:sldId id="478"/>
            <p14:sldId id="622"/>
            <p14:sldId id="604"/>
            <p14:sldId id="623"/>
            <p14:sldId id="624"/>
            <p14:sldId id="625"/>
          </p14:sldIdLst>
        </p14:section>
        <p14:section name="Main Section" id="{277E3591-685D-4E1A-950D-F3F67123FC2F}">
          <p14:sldIdLst>
            <p14:sldId id="601"/>
            <p14:sldId id="627"/>
            <p14:sldId id="602"/>
            <p14:sldId id="632"/>
            <p14:sldId id="628"/>
            <p14:sldId id="629"/>
            <p14:sldId id="633"/>
            <p14:sldId id="256"/>
            <p14:sldId id="630"/>
            <p14:sldId id="631"/>
          </p14:sldIdLst>
        </p14:section>
        <p14:section name="Example Slides" id="{46A60627-1A24-4025-8CBA-81F30D829A35}">
          <p14:sldIdLst/>
        </p14:section>
        <p14:section name="Section dividers" id="{1CA1B7FE-77B0-4F40-BACF-8B1922024A03}">
          <p14:sldIdLst/>
        </p14:section>
        <p14:section name="Impact statements and quotes" id="{24378099-DA83-4946-9976-EA46D31868DE}">
          <p14:sldIdLst/>
        </p14:section>
        <p14:section name="End Slides" id="{4E34C61B-49C3-4A90-983E-F2F5C270E3A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AF8"/>
    <a:srgbClr val="00548E"/>
    <a:srgbClr val="E4E4E4"/>
    <a:srgbClr val="469091"/>
    <a:srgbClr val="FAB619"/>
    <a:srgbClr val="BD6E9B"/>
    <a:srgbClr val="FABD31"/>
    <a:srgbClr val="E8E8E8"/>
    <a:srgbClr val="AAC5BD"/>
    <a:srgbClr val="EE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42AD6-189A-46EF-8ACF-4A647430A58F}" v="2" dt="2024-02-06T09:31:07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58300" autoAdjust="0"/>
  </p:normalViewPr>
  <p:slideViewPr>
    <p:cSldViewPr>
      <p:cViewPr varScale="1">
        <p:scale>
          <a:sx n="93" d="100"/>
          <a:sy n="93" d="100"/>
        </p:scale>
        <p:origin x="35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 smtClean="0">
                <a:latin typeface="Nunito Sans" pitchFamily="2" charset="0"/>
              </a:rPr>
              <a:t>31/07/2024</a:t>
            </a:fld>
            <a:endParaRPr lang="en-GB" sz="1100" dirty="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 smtClean="0">
                <a:latin typeface="Nunito Sans" pitchFamily="2" charset="0"/>
              </a:rPr>
              <a:t>‹#›</a:t>
            </a:fld>
            <a:endParaRPr lang="en-GB" sz="1100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31/07/2024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487363"/>
            <a:ext cx="4070350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730" y="2852697"/>
            <a:ext cx="6138215" cy="65758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9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90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0" dirty="0"/>
              <a:t>There are </a:t>
            </a:r>
            <a:r>
              <a:rPr lang="en-GB" b="1" dirty="0"/>
              <a:t>84 bees </a:t>
            </a:r>
            <a:r>
              <a:rPr lang="en-GB" b="0" dirty="0"/>
              <a:t>in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9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none" dirty="0"/>
              <a:t>P</a:t>
            </a:r>
            <a:r>
              <a:rPr lang="en-GB" b="1" u="none"/>
              <a:t> </a:t>
            </a:r>
            <a:r>
              <a:rPr lang="en-GB" b="1" u="none" dirty="0"/>
              <a:t>= 186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030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102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are 12 triangles in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85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A) 2 x 12 x 2 = 48</a:t>
            </a:r>
          </a:p>
          <a:p>
            <a:r>
              <a:rPr lang="en-GB" dirty="0"/>
              <a:t>B) 2 x 3 x 4 = 24</a:t>
            </a:r>
          </a:p>
          <a:p>
            <a:r>
              <a:rPr lang="en-GB" dirty="0"/>
              <a:t>C) 8 x 5 x 2 = 80</a:t>
            </a:r>
          </a:p>
          <a:p>
            <a:r>
              <a:rPr lang="en-GB" dirty="0"/>
              <a:t>D) 10 x 7 x 1 = 70</a:t>
            </a:r>
          </a:p>
          <a:p>
            <a:pPr marL="0" indent="0">
              <a:buNone/>
            </a:pPr>
            <a:r>
              <a:rPr lang="en-GB" b="1" dirty="0"/>
              <a:t>C, D, A, B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91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A) 5 x 6 = 30cm</a:t>
            </a:r>
          </a:p>
          <a:p>
            <a:r>
              <a:rPr lang="en-GB" dirty="0"/>
              <a:t>B) 12 + 18 + 24 = 54cm</a:t>
            </a:r>
          </a:p>
          <a:p>
            <a:r>
              <a:rPr lang="en-GB" dirty="0"/>
              <a:t>C) 15 x 4 = 60cm</a:t>
            </a:r>
          </a:p>
          <a:p>
            <a:r>
              <a:rPr lang="en-GB" dirty="0"/>
              <a:t>D) 8 + 8 + 13 + 13 = 42cm</a:t>
            </a:r>
          </a:p>
          <a:p>
            <a:pPr marL="0" indent="0">
              <a:buNone/>
            </a:pPr>
            <a:r>
              <a:rPr lang="en-GB" b="1" dirty="0"/>
              <a:t>A, D, B, C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09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Monday – 100 x £2 = £200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Tuesday 125 x £2 = £250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Wednesday – 75 x £2 = £150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Thursday – 150 x £2 = £300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Friday – 225 x £2 = £450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Saturday – 375 x £2 = £750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Sunday – 200 x £2 = £400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84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A) 45</a:t>
            </a:r>
          </a:p>
          <a:p>
            <a:r>
              <a:rPr lang="en-GB" dirty="0"/>
              <a:t>B) 27</a:t>
            </a:r>
          </a:p>
          <a:p>
            <a:r>
              <a:rPr lang="en-GB" dirty="0"/>
              <a:t>C) 38</a:t>
            </a:r>
          </a:p>
          <a:p>
            <a:r>
              <a:rPr lang="en-GB" dirty="0"/>
              <a:t>D) 51</a:t>
            </a:r>
          </a:p>
          <a:p>
            <a:pPr marL="0" indent="0">
              <a:buNone/>
            </a:pPr>
            <a:r>
              <a:rPr lang="en-GB" b="1" dirty="0"/>
              <a:t>B, C, A, 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86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Strawberry = 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Orange = 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Gingerbread man = 21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X =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20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362 + 246 = 608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Missing digit –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20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 cartons would serve 28 guests</a:t>
            </a:r>
          </a:p>
          <a:p>
            <a:endParaRPr lang="en-GB" dirty="0"/>
          </a:p>
          <a:p>
            <a:r>
              <a:rPr lang="en-GB" b="1" dirty="0"/>
              <a:t>8 cartons would be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x2 –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3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28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1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5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8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16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6162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57134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030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008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7788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F664-F44E-210E-CF7F-3A78EBD19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3BFFC-EBD9-BD7C-AA11-97E8228D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4E721-CEB8-A93A-44D5-EEBEA79D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C9E-CA83-4C05-8A6C-3132C297EEA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21512-DBB3-FFCE-0A1D-F0069109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A3242-8254-4B3E-7D58-6B911883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0522-C642-4115-80AF-28D67E176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53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9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73" r:id="rId3"/>
    <p:sldLayoutId id="2147483852" r:id="rId4"/>
    <p:sldLayoutId id="2147483857" r:id="rId5"/>
    <p:sldLayoutId id="2147483798" r:id="rId6"/>
    <p:sldLayoutId id="2147483663" r:id="rId7"/>
    <p:sldLayoutId id="2147483674" r:id="rId8"/>
    <p:sldLayoutId id="2147483665" r:id="rId9"/>
    <p:sldLayoutId id="2147483670" r:id="rId10"/>
    <p:sldLayoutId id="2147483671" r:id="rId11"/>
    <p:sldLayoutId id="2147483856" r:id="rId12"/>
    <p:sldLayoutId id="2147483743" r:id="rId13"/>
    <p:sldLayoutId id="2147483797" r:id="rId14"/>
    <p:sldLayoutId id="2147483878" r:id="rId15"/>
    <p:sldLayoutId id="2147483879" r:id="rId16"/>
    <p:sldLayoutId id="2147483881" r:id="rId17"/>
    <p:sldLayoutId id="2147483883" r:id="rId18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6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1" r:id="rId3"/>
    <p:sldLayoutId id="2147483872" r:id="rId4"/>
    <p:sldLayoutId id="2147483840" r:id="rId5"/>
    <p:sldLayoutId id="2147483877" r:id="rId6"/>
    <p:sldLayoutId id="2147483884" r:id="rId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  <p:sldLayoutId id="2147483880" r:id="rId6"/>
    <p:sldLayoutId id="2147483882" r:id="rId7"/>
    <p:sldLayoutId id="2147483885" r:id="rId8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10513168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1 &amp; round 4 </a:t>
            </a:r>
            <a:br>
              <a:rPr lang="en-GB" b="1" dirty="0"/>
            </a:br>
            <a:r>
              <a:rPr lang="en-GB" b="1" dirty="0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0999478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THE ESTIMATION 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2 </a:t>
            </a:r>
            <a:br>
              <a:rPr lang="en-GB" b="1" dirty="0"/>
            </a:br>
            <a:r>
              <a:rPr lang="en-GB" b="1" dirty="0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9992748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04664"/>
            <a:ext cx="8999538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Estimate how many bees are in the picture.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Chatty cartoon bee">
            <a:extLst>
              <a:ext uri="{FF2B5EF4-FFF2-40B4-BE49-F238E27FC236}">
                <a16:creationId xmlns:a16="http://schemas.microsoft.com/office/drawing/2014/main" id="{A8BD16F4-D442-55EC-EDB4-825C851B0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0" y="1147485"/>
            <a:ext cx="1040904" cy="1332357"/>
          </a:xfrm>
          <a:prstGeom prst="rect">
            <a:avLst/>
          </a:prstGeom>
        </p:spPr>
      </p:pic>
      <p:pic>
        <p:nvPicPr>
          <p:cNvPr id="12" name="Picture 11" descr="Chatty cartoon bee">
            <a:extLst>
              <a:ext uri="{FF2B5EF4-FFF2-40B4-BE49-F238E27FC236}">
                <a16:creationId xmlns:a16="http://schemas.microsoft.com/office/drawing/2014/main" id="{F4AE3E8E-0D44-A96D-5DF6-1B56719C9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8" y="1813663"/>
            <a:ext cx="1040904" cy="1332357"/>
          </a:xfrm>
          <a:prstGeom prst="rect">
            <a:avLst/>
          </a:prstGeom>
        </p:spPr>
      </p:pic>
      <p:pic>
        <p:nvPicPr>
          <p:cNvPr id="13" name="Picture 12" descr="Chatty cartoon bee">
            <a:extLst>
              <a:ext uri="{FF2B5EF4-FFF2-40B4-BE49-F238E27FC236}">
                <a16:creationId xmlns:a16="http://schemas.microsoft.com/office/drawing/2014/main" id="{2AFB92CA-7899-170F-E386-0737D02A7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0" y="2390220"/>
            <a:ext cx="1040904" cy="1332357"/>
          </a:xfrm>
          <a:prstGeom prst="rect">
            <a:avLst/>
          </a:prstGeom>
        </p:spPr>
      </p:pic>
      <p:pic>
        <p:nvPicPr>
          <p:cNvPr id="14" name="Picture 13" descr="Chatty cartoon bee">
            <a:extLst>
              <a:ext uri="{FF2B5EF4-FFF2-40B4-BE49-F238E27FC236}">
                <a16:creationId xmlns:a16="http://schemas.microsoft.com/office/drawing/2014/main" id="{817C84C0-99D5-2189-D583-B56C660C9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8" y="2986713"/>
            <a:ext cx="1040904" cy="1332357"/>
          </a:xfrm>
          <a:prstGeom prst="rect">
            <a:avLst/>
          </a:prstGeom>
        </p:spPr>
      </p:pic>
      <p:pic>
        <p:nvPicPr>
          <p:cNvPr id="15" name="Picture 14" descr="Chatty cartoon bee">
            <a:extLst>
              <a:ext uri="{FF2B5EF4-FFF2-40B4-BE49-F238E27FC236}">
                <a16:creationId xmlns:a16="http://schemas.microsoft.com/office/drawing/2014/main" id="{EFA30457-3BBD-1201-B770-43A5EAA21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7" y="3493584"/>
            <a:ext cx="1040904" cy="1332357"/>
          </a:xfrm>
          <a:prstGeom prst="rect">
            <a:avLst/>
          </a:prstGeom>
        </p:spPr>
      </p:pic>
      <p:pic>
        <p:nvPicPr>
          <p:cNvPr id="16" name="Picture 15" descr="Chatty cartoon bee">
            <a:extLst>
              <a:ext uri="{FF2B5EF4-FFF2-40B4-BE49-F238E27FC236}">
                <a16:creationId xmlns:a16="http://schemas.microsoft.com/office/drawing/2014/main" id="{3044B8C4-9156-5C78-962B-A2935DE8D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2" y="4155130"/>
            <a:ext cx="1040904" cy="1332357"/>
          </a:xfrm>
          <a:prstGeom prst="rect">
            <a:avLst/>
          </a:prstGeom>
        </p:spPr>
      </p:pic>
      <p:pic>
        <p:nvPicPr>
          <p:cNvPr id="17" name="Picture 16" descr="Chatty cartoon bee">
            <a:extLst>
              <a:ext uri="{FF2B5EF4-FFF2-40B4-BE49-F238E27FC236}">
                <a16:creationId xmlns:a16="http://schemas.microsoft.com/office/drawing/2014/main" id="{492A9485-6B60-3E86-588A-7D2456E1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" y="4570277"/>
            <a:ext cx="1040904" cy="1332357"/>
          </a:xfrm>
          <a:prstGeom prst="rect">
            <a:avLst/>
          </a:prstGeom>
        </p:spPr>
      </p:pic>
      <p:pic>
        <p:nvPicPr>
          <p:cNvPr id="18" name="Picture 17" descr="Chatty cartoon bee">
            <a:extLst>
              <a:ext uri="{FF2B5EF4-FFF2-40B4-BE49-F238E27FC236}">
                <a16:creationId xmlns:a16="http://schemas.microsoft.com/office/drawing/2014/main" id="{79C031F3-64E9-18E0-3B92-B2A9F193C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67" y="1130437"/>
            <a:ext cx="1040904" cy="1332357"/>
          </a:xfrm>
          <a:prstGeom prst="rect">
            <a:avLst/>
          </a:prstGeom>
        </p:spPr>
      </p:pic>
      <p:pic>
        <p:nvPicPr>
          <p:cNvPr id="19" name="Picture 18" descr="Chatty cartoon bee">
            <a:extLst>
              <a:ext uri="{FF2B5EF4-FFF2-40B4-BE49-F238E27FC236}">
                <a16:creationId xmlns:a16="http://schemas.microsoft.com/office/drawing/2014/main" id="{FC392BEE-9191-F403-8BD1-0E525445F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15" y="1796615"/>
            <a:ext cx="1040904" cy="1332357"/>
          </a:xfrm>
          <a:prstGeom prst="rect">
            <a:avLst/>
          </a:prstGeom>
        </p:spPr>
      </p:pic>
      <p:pic>
        <p:nvPicPr>
          <p:cNvPr id="20" name="Picture 19" descr="Chatty cartoon bee">
            <a:extLst>
              <a:ext uri="{FF2B5EF4-FFF2-40B4-BE49-F238E27FC236}">
                <a16:creationId xmlns:a16="http://schemas.microsoft.com/office/drawing/2014/main" id="{9E8861E6-F959-2301-AA97-EBE42F364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67" y="2373172"/>
            <a:ext cx="1040904" cy="1332357"/>
          </a:xfrm>
          <a:prstGeom prst="rect">
            <a:avLst/>
          </a:prstGeom>
        </p:spPr>
      </p:pic>
      <p:pic>
        <p:nvPicPr>
          <p:cNvPr id="21" name="Picture 20" descr="Chatty cartoon bee">
            <a:extLst>
              <a:ext uri="{FF2B5EF4-FFF2-40B4-BE49-F238E27FC236}">
                <a16:creationId xmlns:a16="http://schemas.microsoft.com/office/drawing/2014/main" id="{8183761E-6C59-A4C7-6BB2-0D1692C55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15" y="2969665"/>
            <a:ext cx="1040904" cy="1332357"/>
          </a:xfrm>
          <a:prstGeom prst="rect">
            <a:avLst/>
          </a:prstGeom>
        </p:spPr>
      </p:pic>
      <p:pic>
        <p:nvPicPr>
          <p:cNvPr id="22" name="Picture 21" descr="Chatty cartoon bee">
            <a:extLst>
              <a:ext uri="{FF2B5EF4-FFF2-40B4-BE49-F238E27FC236}">
                <a16:creationId xmlns:a16="http://schemas.microsoft.com/office/drawing/2014/main" id="{AD497329-21E6-FA0C-E0DC-241CD967E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24" y="3476536"/>
            <a:ext cx="1040904" cy="1332357"/>
          </a:xfrm>
          <a:prstGeom prst="rect">
            <a:avLst/>
          </a:prstGeom>
        </p:spPr>
      </p:pic>
      <p:pic>
        <p:nvPicPr>
          <p:cNvPr id="23" name="Picture 22" descr="Chatty cartoon bee">
            <a:extLst>
              <a:ext uri="{FF2B5EF4-FFF2-40B4-BE49-F238E27FC236}">
                <a16:creationId xmlns:a16="http://schemas.microsoft.com/office/drawing/2014/main" id="{78582A75-5873-3B94-FBDD-E80A2FAA6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79" y="4138082"/>
            <a:ext cx="1040904" cy="1332357"/>
          </a:xfrm>
          <a:prstGeom prst="rect">
            <a:avLst/>
          </a:prstGeom>
        </p:spPr>
      </p:pic>
      <p:pic>
        <p:nvPicPr>
          <p:cNvPr id="24" name="Picture 23" descr="Chatty cartoon bee">
            <a:extLst>
              <a:ext uri="{FF2B5EF4-FFF2-40B4-BE49-F238E27FC236}">
                <a16:creationId xmlns:a16="http://schemas.microsoft.com/office/drawing/2014/main" id="{43804A27-4DFC-2A48-EA67-97EB80163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88" y="4553229"/>
            <a:ext cx="1040904" cy="1332357"/>
          </a:xfrm>
          <a:prstGeom prst="rect">
            <a:avLst/>
          </a:prstGeom>
        </p:spPr>
      </p:pic>
      <p:pic>
        <p:nvPicPr>
          <p:cNvPr id="25" name="Picture 24" descr="Chatty cartoon bee">
            <a:extLst>
              <a:ext uri="{FF2B5EF4-FFF2-40B4-BE49-F238E27FC236}">
                <a16:creationId xmlns:a16="http://schemas.microsoft.com/office/drawing/2014/main" id="{3EEA9D36-3876-9AFF-B538-DE4A3363A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70" y="1208240"/>
            <a:ext cx="1040904" cy="1332357"/>
          </a:xfrm>
          <a:prstGeom prst="rect">
            <a:avLst/>
          </a:prstGeom>
        </p:spPr>
      </p:pic>
      <p:pic>
        <p:nvPicPr>
          <p:cNvPr id="26" name="Picture 25" descr="Chatty cartoon bee">
            <a:extLst>
              <a:ext uri="{FF2B5EF4-FFF2-40B4-BE49-F238E27FC236}">
                <a16:creationId xmlns:a16="http://schemas.microsoft.com/office/drawing/2014/main" id="{7B3951CA-A025-8CE9-5630-50B71034B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18" y="1874418"/>
            <a:ext cx="1040904" cy="1332357"/>
          </a:xfrm>
          <a:prstGeom prst="rect">
            <a:avLst/>
          </a:prstGeom>
        </p:spPr>
      </p:pic>
      <p:pic>
        <p:nvPicPr>
          <p:cNvPr id="27" name="Picture 26" descr="Chatty cartoon bee">
            <a:extLst>
              <a:ext uri="{FF2B5EF4-FFF2-40B4-BE49-F238E27FC236}">
                <a16:creationId xmlns:a16="http://schemas.microsoft.com/office/drawing/2014/main" id="{1C1B888A-71E4-C1E5-6FE6-175A7BDE2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70" y="2450975"/>
            <a:ext cx="1040904" cy="1332357"/>
          </a:xfrm>
          <a:prstGeom prst="rect">
            <a:avLst/>
          </a:prstGeom>
        </p:spPr>
      </p:pic>
      <p:pic>
        <p:nvPicPr>
          <p:cNvPr id="28" name="Picture 27" descr="Chatty cartoon bee">
            <a:extLst>
              <a:ext uri="{FF2B5EF4-FFF2-40B4-BE49-F238E27FC236}">
                <a16:creationId xmlns:a16="http://schemas.microsoft.com/office/drawing/2014/main" id="{DE494474-8181-36CD-28F2-B21A00636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18" y="3047468"/>
            <a:ext cx="1040904" cy="1332357"/>
          </a:xfrm>
          <a:prstGeom prst="rect">
            <a:avLst/>
          </a:prstGeom>
        </p:spPr>
      </p:pic>
      <p:pic>
        <p:nvPicPr>
          <p:cNvPr id="29" name="Picture 28" descr="Chatty cartoon bee">
            <a:extLst>
              <a:ext uri="{FF2B5EF4-FFF2-40B4-BE49-F238E27FC236}">
                <a16:creationId xmlns:a16="http://schemas.microsoft.com/office/drawing/2014/main" id="{56E575E0-5898-71D9-BFD8-2D6028757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27" y="3554339"/>
            <a:ext cx="1040904" cy="1332357"/>
          </a:xfrm>
          <a:prstGeom prst="rect">
            <a:avLst/>
          </a:prstGeom>
        </p:spPr>
      </p:pic>
      <p:pic>
        <p:nvPicPr>
          <p:cNvPr id="30" name="Picture 29" descr="Chatty cartoon bee">
            <a:extLst>
              <a:ext uri="{FF2B5EF4-FFF2-40B4-BE49-F238E27FC236}">
                <a16:creationId xmlns:a16="http://schemas.microsoft.com/office/drawing/2014/main" id="{81448506-96CC-422A-AC71-11F23B3C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82" y="4215885"/>
            <a:ext cx="1040904" cy="1332357"/>
          </a:xfrm>
          <a:prstGeom prst="rect">
            <a:avLst/>
          </a:prstGeom>
        </p:spPr>
      </p:pic>
      <p:pic>
        <p:nvPicPr>
          <p:cNvPr id="31" name="Picture 30" descr="Chatty cartoon bee">
            <a:extLst>
              <a:ext uri="{FF2B5EF4-FFF2-40B4-BE49-F238E27FC236}">
                <a16:creationId xmlns:a16="http://schemas.microsoft.com/office/drawing/2014/main" id="{2EB4356E-C6B2-AE63-2B1F-C3E339182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91" y="4631032"/>
            <a:ext cx="1040904" cy="1332357"/>
          </a:xfrm>
          <a:prstGeom prst="rect">
            <a:avLst/>
          </a:prstGeom>
        </p:spPr>
      </p:pic>
      <p:pic>
        <p:nvPicPr>
          <p:cNvPr id="32" name="Picture 31" descr="Chatty cartoon bee">
            <a:extLst>
              <a:ext uri="{FF2B5EF4-FFF2-40B4-BE49-F238E27FC236}">
                <a16:creationId xmlns:a16="http://schemas.microsoft.com/office/drawing/2014/main" id="{9E6B73A4-26FF-0DFE-39D0-0CA22450B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01" y="1208239"/>
            <a:ext cx="1040904" cy="1332357"/>
          </a:xfrm>
          <a:prstGeom prst="rect">
            <a:avLst/>
          </a:prstGeom>
        </p:spPr>
      </p:pic>
      <p:pic>
        <p:nvPicPr>
          <p:cNvPr id="33" name="Picture 32" descr="Chatty cartoon bee">
            <a:extLst>
              <a:ext uri="{FF2B5EF4-FFF2-40B4-BE49-F238E27FC236}">
                <a16:creationId xmlns:a16="http://schemas.microsoft.com/office/drawing/2014/main" id="{2094D987-FF35-E934-AFCA-FF2849AE8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49" y="1874417"/>
            <a:ext cx="1040904" cy="1332357"/>
          </a:xfrm>
          <a:prstGeom prst="rect">
            <a:avLst/>
          </a:prstGeom>
        </p:spPr>
      </p:pic>
      <p:pic>
        <p:nvPicPr>
          <p:cNvPr id="34" name="Picture 33" descr="Chatty cartoon bee">
            <a:extLst>
              <a:ext uri="{FF2B5EF4-FFF2-40B4-BE49-F238E27FC236}">
                <a16:creationId xmlns:a16="http://schemas.microsoft.com/office/drawing/2014/main" id="{A00AF2EC-3E78-9EA3-120C-5171809B6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01" y="2450974"/>
            <a:ext cx="1040904" cy="1332357"/>
          </a:xfrm>
          <a:prstGeom prst="rect">
            <a:avLst/>
          </a:prstGeom>
        </p:spPr>
      </p:pic>
      <p:pic>
        <p:nvPicPr>
          <p:cNvPr id="35" name="Picture 34" descr="Chatty cartoon bee">
            <a:extLst>
              <a:ext uri="{FF2B5EF4-FFF2-40B4-BE49-F238E27FC236}">
                <a16:creationId xmlns:a16="http://schemas.microsoft.com/office/drawing/2014/main" id="{563F294A-CF22-1EEB-5F4B-5EF2464F8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49" y="3047467"/>
            <a:ext cx="1040904" cy="1332357"/>
          </a:xfrm>
          <a:prstGeom prst="rect">
            <a:avLst/>
          </a:prstGeom>
        </p:spPr>
      </p:pic>
      <p:pic>
        <p:nvPicPr>
          <p:cNvPr id="36" name="Picture 35" descr="Chatty cartoon bee">
            <a:extLst>
              <a:ext uri="{FF2B5EF4-FFF2-40B4-BE49-F238E27FC236}">
                <a16:creationId xmlns:a16="http://schemas.microsoft.com/office/drawing/2014/main" id="{2C9655A0-6C4F-F2C6-9A3E-63FC67D16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58" y="3554338"/>
            <a:ext cx="1040904" cy="1332357"/>
          </a:xfrm>
          <a:prstGeom prst="rect">
            <a:avLst/>
          </a:prstGeom>
        </p:spPr>
      </p:pic>
      <p:pic>
        <p:nvPicPr>
          <p:cNvPr id="37" name="Picture 36" descr="Chatty cartoon bee">
            <a:extLst>
              <a:ext uri="{FF2B5EF4-FFF2-40B4-BE49-F238E27FC236}">
                <a16:creationId xmlns:a16="http://schemas.microsoft.com/office/drawing/2014/main" id="{69F42953-1E8E-13F3-2FCE-541A03C31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13" y="4215884"/>
            <a:ext cx="1040904" cy="1332357"/>
          </a:xfrm>
          <a:prstGeom prst="rect">
            <a:avLst/>
          </a:prstGeom>
        </p:spPr>
      </p:pic>
      <p:pic>
        <p:nvPicPr>
          <p:cNvPr id="38" name="Picture 37" descr="Chatty cartoon bee">
            <a:extLst>
              <a:ext uri="{FF2B5EF4-FFF2-40B4-BE49-F238E27FC236}">
                <a16:creationId xmlns:a16="http://schemas.microsoft.com/office/drawing/2014/main" id="{0D367B3C-4D2A-2DC2-0925-6D04EEBFF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22" y="4631031"/>
            <a:ext cx="1040904" cy="1332357"/>
          </a:xfrm>
          <a:prstGeom prst="rect">
            <a:avLst/>
          </a:prstGeom>
        </p:spPr>
      </p:pic>
      <p:pic>
        <p:nvPicPr>
          <p:cNvPr id="39" name="Picture 38" descr="Chatty cartoon bee">
            <a:extLst>
              <a:ext uri="{FF2B5EF4-FFF2-40B4-BE49-F238E27FC236}">
                <a16:creationId xmlns:a16="http://schemas.microsoft.com/office/drawing/2014/main" id="{FFBB3AD9-3960-A40A-6637-C9D0398B8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19" y="1189407"/>
            <a:ext cx="1040904" cy="1332357"/>
          </a:xfrm>
          <a:prstGeom prst="rect">
            <a:avLst/>
          </a:prstGeom>
        </p:spPr>
      </p:pic>
      <p:pic>
        <p:nvPicPr>
          <p:cNvPr id="40" name="Picture 39" descr="Chatty cartoon bee">
            <a:extLst>
              <a:ext uri="{FF2B5EF4-FFF2-40B4-BE49-F238E27FC236}">
                <a16:creationId xmlns:a16="http://schemas.microsoft.com/office/drawing/2014/main" id="{02DD6B74-AF63-82F8-37B6-4E028DEB7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67" y="1855585"/>
            <a:ext cx="1040904" cy="1332357"/>
          </a:xfrm>
          <a:prstGeom prst="rect">
            <a:avLst/>
          </a:prstGeom>
        </p:spPr>
      </p:pic>
      <p:pic>
        <p:nvPicPr>
          <p:cNvPr id="41" name="Picture 40" descr="Chatty cartoon bee">
            <a:extLst>
              <a:ext uri="{FF2B5EF4-FFF2-40B4-BE49-F238E27FC236}">
                <a16:creationId xmlns:a16="http://schemas.microsoft.com/office/drawing/2014/main" id="{390C0D72-8BBD-03EC-7D14-53CAE8985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19" y="2432142"/>
            <a:ext cx="1040904" cy="1332357"/>
          </a:xfrm>
          <a:prstGeom prst="rect">
            <a:avLst/>
          </a:prstGeom>
        </p:spPr>
      </p:pic>
      <p:pic>
        <p:nvPicPr>
          <p:cNvPr id="42" name="Picture 41" descr="Chatty cartoon bee">
            <a:extLst>
              <a:ext uri="{FF2B5EF4-FFF2-40B4-BE49-F238E27FC236}">
                <a16:creationId xmlns:a16="http://schemas.microsoft.com/office/drawing/2014/main" id="{709F86C6-419D-AFE7-2605-5E93801A4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67" y="3028635"/>
            <a:ext cx="1040904" cy="1332357"/>
          </a:xfrm>
          <a:prstGeom prst="rect">
            <a:avLst/>
          </a:prstGeom>
        </p:spPr>
      </p:pic>
      <p:pic>
        <p:nvPicPr>
          <p:cNvPr id="43" name="Picture 42" descr="Chatty cartoon bee">
            <a:extLst>
              <a:ext uri="{FF2B5EF4-FFF2-40B4-BE49-F238E27FC236}">
                <a16:creationId xmlns:a16="http://schemas.microsoft.com/office/drawing/2014/main" id="{5CE180AC-7BC2-0165-E5FB-C291F69E8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76" y="3535506"/>
            <a:ext cx="1040904" cy="1332357"/>
          </a:xfrm>
          <a:prstGeom prst="rect">
            <a:avLst/>
          </a:prstGeom>
        </p:spPr>
      </p:pic>
      <p:pic>
        <p:nvPicPr>
          <p:cNvPr id="44" name="Picture 43" descr="Chatty cartoon bee">
            <a:extLst>
              <a:ext uri="{FF2B5EF4-FFF2-40B4-BE49-F238E27FC236}">
                <a16:creationId xmlns:a16="http://schemas.microsoft.com/office/drawing/2014/main" id="{E86DB609-80F6-964E-1729-C65B1D50D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31" y="4197052"/>
            <a:ext cx="1040904" cy="1332357"/>
          </a:xfrm>
          <a:prstGeom prst="rect">
            <a:avLst/>
          </a:prstGeom>
        </p:spPr>
      </p:pic>
      <p:pic>
        <p:nvPicPr>
          <p:cNvPr id="45" name="Picture 44" descr="Chatty cartoon bee">
            <a:extLst>
              <a:ext uri="{FF2B5EF4-FFF2-40B4-BE49-F238E27FC236}">
                <a16:creationId xmlns:a16="http://schemas.microsoft.com/office/drawing/2014/main" id="{57609C6A-0BAA-13AC-B8D4-90DB3ED6B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40" y="4612199"/>
            <a:ext cx="1040904" cy="1332357"/>
          </a:xfrm>
          <a:prstGeom prst="rect">
            <a:avLst/>
          </a:prstGeom>
        </p:spPr>
      </p:pic>
      <p:pic>
        <p:nvPicPr>
          <p:cNvPr id="46" name="Picture 45" descr="Chatty cartoon bee">
            <a:extLst>
              <a:ext uri="{FF2B5EF4-FFF2-40B4-BE49-F238E27FC236}">
                <a16:creationId xmlns:a16="http://schemas.microsoft.com/office/drawing/2014/main" id="{82EA5E2B-9FD2-9430-D682-A1F6FEC6B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46" y="1172359"/>
            <a:ext cx="1040904" cy="1332357"/>
          </a:xfrm>
          <a:prstGeom prst="rect">
            <a:avLst/>
          </a:prstGeom>
        </p:spPr>
      </p:pic>
      <p:pic>
        <p:nvPicPr>
          <p:cNvPr id="47" name="Picture 46" descr="Chatty cartoon bee">
            <a:extLst>
              <a:ext uri="{FF2B5EF4-FFF2-40B4-BE49-F238E27FC236}">
                <a16:creationId xmlns:a16="http://schemas.microsoft.com/office/drawing/2014/main" id="{1B3659FF-FA02-5964-0B8B-F27BEFBFB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94" y="1838537"/>
            <a:ext cx="1040904" cy="1332357"/>
          </a:xfrm>
          <a:prstGeom prst="rect">
            <a:avLst/>
          </a:prstGeom>
        </p:spPr>
      </p:pic>
      <p:pic>
        <p:nvPicPr>
          <p:cNvPr id="48" name="Picture 47" descr="Chatty cartoon bee">
            <a:extLst>
              <a:ext uri="{FF2B5EF4-FFF2-40B4-BE49-F238E27FC236}">
                <a16:creationId xmlns:a16="http://schemas.microsoft.com/office/drawing/2014/main" id="{1AF98C57-EF60-ABE0-E5B9-6C6291332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46" y="2415094"/>
            <a:ext cx="1040904" cy="1332357"/>
          </a:xfrm>
          <a:prstGeom prst="rect">
            <a:avLst/>
          </a:prstGeom>
        </p:spPr>
      </p:pic>
      <p:pic>
        <p:nvPicPr>
          <p:cNvPr id="49" name="Picture 48" descr="Chatty cartoon bee">
            <a:extLst>
              <a:ext uri="{FF2B5EF4-FFF2-40B4-BE49-F238E27FC236}">
                <a16:creationId xmlns:a16="http://schemas.microsoft.com/office/drawing/2014/main" id="{A0CE5727-6FAA-5CA3-FEBC-80D443DF1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94" y="3011587"/>
            <a:ext cx="1040904" cy="1332357"/>
          </a:xfrm>
          <a:prstGeom prst="rect">
            <a:avLst/>
          </a:prstGeom>
        </p:spPr>
      </p:pic>
      <p:pic>
        <p:nvPicPr>
          <p:cNvPr id="50" name="Picture 49" descr="Chatty cartoon bee">
            <a:extLst>
              <a:ext uri="{FF2B5EF4-FFF2-40B4-BE49-F238E27FC236}">
                <a16:creationId xmlns:a16="http://schemas.microsoft.com/office/drawing/2014/main" id="{99E04602-C200-3E26-2DA8-DFDCFE4F1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03" y="3518458"/>
            <a:ext cx="1040904" cy="1332357"/>
          </a:xfrm>
          <a:prstGeom prst="rect">
            <a:avLst/>
          </a:prstGeom>
        </p:spPr>
      </p:pic>
      <p:pic>
        <p:nvPicPr>
          <p:cNvPr id="51" name="Picture 50" descr="Chatty cartoon bee">
            <a:extLst>
              <a:ext uri="{FF2B5EF4-FFF2-40B4-BE49-F238E27FC236}">
                <a16:creationId xmlns:a16="http://schemas.microsoft.com/office/drawing/2014/main" id="{0A077FA5-946A-6B1C-836C-2AE5C12E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58" y="4180004"/>
            <a:ext cx="1040904" cy="1332357"/>
          </a:xfrm>
          <a:prstGeom prst="rect">
            <a:avLst/>
          </a:prstGeom>
        </p:spPr>
      </p:pic>
      <p:pic>
        <p:nvPicPr>
          <p:cNvPr id="52" name="Picture 51" descr="Chatty cartoon bee">
            <a:extLst>
              <a:ext uri="{FF2B5EF4-FFF2-40B4-BE49-F238E27FC236}">
                <a16:creationId xmlns:a16="http://schemas.microsoft.com/office/drawing/2014/main" id="{5BC4BA05-75E3-9802-1B13-EF5DF86B2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7" y="4595151"/>
            <a:ext cx="1040904" cy="1332357"/>
          </a:xfrm>
          <a:prstGeom prst="rect">
            <a:avLst/>
          </a:prstGeom>
        </p:spPr>
      </p:pic>
      <p:pic>
        <p:nvPicPr>
          <p:cNvPr id="53" name="Picture 52" descr="Chatty cartoon bee">
            <a:extLst>
              <a:ext uri="{FF2B5EF4-FFF2-40B4-BE49-F238E27FC236}">
                <a16:creationId xmlns:a16="http://schemas.microsoft.com/office/drawing/2014/main" id="{7E353D7E-DA31-65FA-2D86-53D4638B8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49" y="1250162"/>
            <a:ext cx="1040904" cy="1332357"/>
          </a:xfrm>
          <a:prstGeom prst="rect">
            <a:avLst/>
          </a:prstGeom>
        </p:spPr>
      </p:pic>
      <p:pic>
        <p:nvPicPr>
          <p:cNvPr id="54" name="Picture 53" descr="Chatty cartoon bee">
            <a:extLst>
              <a:ext uri="{FF2B5EF4-FFF2-40B4-BE49-F238E27FC236}">
                <a16:creationId xmlns:a16="http://schemas.microsoft.com/office/drawing/2014/main" id="{3A6D7C56-0179-BAA2-6A1B-F3CD2EE91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97" y="1916340"/>
            <a:ext cx="1040904" cy="1332357"/>
          </a:xfrm>
          <a:prstGeom prst="rect">
            <a:avLst/>
          </a:prstGeom>
        </p:spPr>
      </p:pic>
      <p:pic>
        <p:nvPicPr>
          <p:cNvPr id="55" name="Picture 54" descr="Chatty cartoon bee">
            <a:extLst>
              <a:ext uri="{FF2B5EF4-FFF2-40B4-BE49-F238E27FC236}">
                <a16:creationId xmlns:a16="http://schemas.microsoft.com/office/drawing/2014/main" id="{10B640E5-D013-62CD-E946-B72A33D6B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49" y="2492897"/>
            <a:ext cx="1040904" cy="1332357"/>
          </a:xfrm>
          <a:prstGeom prst="rect">
            <a:avLst/>
          </a:prstGeom>
        </p:spPr>
      </p:pic>
      <p:pic>
        <p:nvPicPr>
          <p:cNvPr id="56" name="Picture 55" descr="Chatty cartoon bee">
            <a:extLst>
              <a:ext uri="{FF2B5EF4-FFF2-40B4-BE49-F238E27FC236}">
                <a16:creationId xmlns:a16="http://schemas.microsoft.com/office/drawing/2014/main" id="{5408855B-E75C-2000-D177-57996C0A9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97" y="3089390"/>
            <a:ext cx="1040904" cy="1332357"/>
          </a:xfrm>
          <a:prstGeom prst="rect">
            <a:avLst/>
          </a:prstGeom>
        </p:spPr>
      </p:pic>
      <p:pic>
        <p:nvPicPr>
          <p:cNvPr id="57" name="Picture 56" descr="Chatty cartoon bee">
            <a:extLst>
              <a:ext uri="{FF2B5EF4-FFF2-40B4-BE49-F238E27FC236}">
                <a16:creationId xmlns:a16="http://schemas.microsoft.com/office/drawing/2014/main" id="{F46FFC36-A5F7-0272-5841-99B929E3D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06" y="3596261"/>
            <a:ext cx="1040904" cy="1332357"/>
          </a:xfrm>
          <a:prstGeom prst="rect">
            <a:avLst/>
          </a:prstGeom>
        </p:spPr>
      </p:pic>
      <p:pic>
        <p:nvPicPr>
          <p:cNvPr id="58" name="Picture 57" descr="Chatty cartoon bee">
            <a:extLst>
              <a:ext uri="{FF2B5EF4-FFF2-40B4-BE49-F238E27FC236}">
                <a16:creationId xmlns:a16="http://schemas.microsoft.com/office/drawing/2014/main" id="{5ABA5B25-0235-60A8-16EB-8DC1B887C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61" y="4257807"/>
            <a:ext cx="1040904" cy="1332357"/>
          </a:xfrm>
          <a:prstGeom prst="rect">
            <a:avLst/>
          </a:prstGeom>
        </p:spPr>
      </p:pic>
      <p:pic>
        <p:nvPicPr>
          <p:cNvPr id="59" name="Picture 58" descr="Chatty cartoon bee">
            <a:extLst>
              <a:ext uri="{FF2B5EF4-FFF2-40B4-BE49-F238E27FC236}">
                <a16:creationId xmlns:a16="http://schemas.microsoft.com/office/drawing/2014/main" id="{E23E1F13-BA27-46B8-B89F-9DC9D7DF1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70" y="4672954"/>
            <a:ext cx="1040904" cy="1332357"/>
          </a:xfrm>
          <a:prstGeom prst="rect">
            <a:avLst/>
          </a:prstGeom>
        </p:spPr>
      </p:pic>
      <p:pic>
        <p:nvPicPr>
          <p:cNvPr id="60" name="Picture 59" descr="Chatty cartoon bee">
            <a:extLst>
              <a:ext uri="{FF2B5EF4-FFF2-40B4-BE49-F238E27FC236}">
                <a16:creationId xmlns:a16="http://schemas.microsoft.com/office/drawing/2014/main" id="{031D3C3D-937B-4172-2A6A-4F056B5A7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250161"/>
            <a:ext cx="1040904" cy="1332357"/>
          </a:xfrm>
          <a:prstGeom prst="rect">
            <a:avLst/>
          </a:prstGeom>
        </p:spPr>
      </p:pic>
      <p:pic>
        <p:nvPicPr>
          <p:cNvPr id="61" name="Picture 60" descr="Chatty cartoon bee">
            <a:extLst>
              <a:ext uri="{FF2B5EF4-FFF2-40B4-BE49-F238E27FC236}">
                <a16:creationId xmlns:a16="http://schemas.microsoft.com/office/drawing/2014/main" id="{0570AF5D-F556-8FA1-7269-F7C8DE3D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916339"/>
            <a:ext cx="1040904" cy="1332357"/>
          </a:xfrm>
          <a:prstGeom prst="rect">
            <a:avLst/>
          </a:prstGeom>
        </p:spPr>
      </p:pic>
      <p:pic>
        <p:nvPicPr>
          <p:cNvPr id="62" name="Picture 61" descr="Chatty cartoon bee">
            <a:extLst>
              <a:ext uri="{FF2B5EF4-FFF2-40B4-BE49-F238E27FC236}">
                <a16:creationId xmlns:a16="http://schemas.microsoft.com/office/drawing/2014/main" id="{2316E40F-1FD4-0AF4-F6A8-761E03E39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492896"/>
            <a:ext cx="1040904" cy="1332357"/>
          </a:xfrm>
          <a:prstGeom prst="rect">
            <a:avLst/>
          </a:prstGeom>
        </p:spPr>
      </p:pic>
      <p:pic>
        <p:nvPicPr>
          <p:cNvPr id="63" name="Picture 62" descr="Chatty cartoon bee">
            <a:extLst>
              <a:ext uri="{FF2B5EF4-FFF2-40B4-BE49-F238E27FC236}">
                <a16:creationId xmlns:a16="http://schemas.microsoft.com/office/drawing/2014/main" id="{E7DEC406-D75A-979F-F8F6-576E075F5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089389"/>
            <a:ext cx="1040904" cy="1332357"/>
          </a:xfrm>
          <a:prstGeom prst="rect">
            <a:avLst/>
          </a:prstGeom>
        </p:spPr>
      </p:pic>
      <p:pic>
        <p:nvPicPr>
          <p:cNvPr id="64" name="Picture 63" descr="Chatty cartoon bee">
            <a:extLst>
              <a:ext uri="{FF2B5EF4-FFF2-40B4-BE49-F238E27FC236}">
                <a16:creationId xmlns:a16="http://schemas.microsoft.com/office/drawing/2014/main" id="{6720EFC4-3C71-FC3B-C1B7-B2994C51B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37" y="3596260"/>
            <a:ext cx="1040904" cy="1332357"/>
          </a:xfrm>
          <a:prstGeom prst="rect">
            <a:avLst/>
          </a:prstGeom>
        </p:spPr>
      </p:pic>
      <p:pic>
        <p:nvPicPr>
          <p:cNvPr id="65" name="Picture 64" descr="Chatty cartoon bee">
            <a:extLst>
              <a:ext uri="{FF2B5EF4-FFF2-40B4-BE49-F238E27FC236}">
                <a16:creationId xmlns:a16="http://schemas.microsoft.com/office/drawing/2014/main" id="{BFF636B4-D01C-B30C-644F-10E253076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92" y="4257806"/>
            <a:ext cx="1040904" cy="1332357"/>
          </a:xfrm>
          <a:prstGeom prst="rect">
            <a:avLst/>
          </a:prstGeom>
        </p:spPr>
      </p:pic>
      <p:pic>
        <p:nvPicPr>
          <p:cNvPr id="66" name="Picture 65" descr="Chatty cartoon bee">
            <a:extLst>
              <a:ext uri="{FF2B5EF4-FFF2-40B4-BE49-F238E27FC236}">
                <a16:creationId xmlns:a16="http://schemas.microsoft.com/office/drawing/2014/main" id="{CC633192-0117-FBB0-BA23-A5F2D8ECD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01" y="4672953"/>
            <a:ext cx="1040904" cy="1332357"/>
          </a:xfrm>
          <a:prstGeom prst="rect">
            <a:avLst/>
          </a:prstGeom>
        </p:spPr>
      </p:pic>
      <p:pic>
        <p:nvPicPr>
          <p:cNvPr id="67" name="Picture 66" descr="Chatty cartoon bee">
            <a:extLst>
              <a:ext uri="{FF2B5EF4-FFF2-40B4-BE49-F238E27FC236}">
                <a16:creationId xmlns:a16="http://schemas.microsoft.com/office/drawing/2014/main" id="{836F9D03-6F5F-11F4-8CD5-0DE801787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44" y="1189407"/>
            <a:ext cx="1040904" cy="1332357"/>
          </a:xfrm>
          <a:prstGeom prst="rect">
            <a:avLst/>
          </a:prstGeom>
        </p:spPr>
      </p:pic>
      <p:pic>
        <p:nvPicPr>
          <p:cNvPr id="68" name="Picture 67" descr="Chatty cartoon bee">
            <a:extLst>
              <a:ext uri="{FF2B5EF4-FFF2-40B4-BE49-F238E27FC236}">
                <a16:creationId xmlns:a16="http://schemas.microsoft.com/office/drawing/2014/main" id="{73595575-900B-87E9-1330-5AAA741FF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92" y="1855585"/>
            <a:ext cx="1040904" cy="1332357"/>
          </a:xfrm>
          <a:prstGeom prst="rect">
            <a:avLst/>
          </a:prstGeom>
        </p:spPr>
      </p:pic>
      <p:pic>
        <p:nvPicPr>
          <p:cNvPr id="69" name="Picture 68" descr="Chatty cartoon bee">
            <a:extLst>
              <a:ext uri="{FF2B5EF4-FFF2-40B4-BE49-F238E27FC236}">
                <a16:creationId xmlns:a16="http://schemas.microsoft.com/office/drawing/2014/main" id="{7CA4125C-2D57-96C9-229B-3A4937A9F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44" y="2432142"/>
            <a:ext cx="1040904" cy="1332357"/>
          </a:xfrm>
          <a:prstGeom prst="rect">
            <a:avLst/>
          </a:prstGeom>
        </p:spPr>
      </p:pic>
      <p:pic>
        <p:nvPicPr>
          <p:cNvPr id="70" name="Picture 69" descr="Chatty cartoon bee">
            <a:extLst>
              <a:ext uri="{FF2B5EF4-FFF2-40B4-BE49-F238E27FC236}">
                <a16:creationId xmlns:a16="http://schemas.microsoft.com/office/drawing/2014/main" id="{46780D88-E02C-5997-2AB5-7D25A04E9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92" y="3028635"/>
            <a:ext cx="1040904" cy="1332357"/>
          </a:xfrm>
          <a:prstGeom prst="rect">
            <a:avLst/>
          </a:prstGeom>
        </p:spPr>
      </p:pic>
      <p:pic>
        <p:nvPicPr>
          <p:cNvPr id="71" name="Picture 70" descr="Chatty cartoon bee">
            <a:extLst>
              <a:ext uri="{FF2B5EF4-FFF2-40B4-BE49-F238E27FC236}">
                <a16:creationId xmlns:a16="http://schemas.microsoft.com/office/drawing/2014/main" id="{2A8B1889-9B32-D8A7-EA88-F6AF0A9DC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01" y="3535506"/>
            <a:ext cx="1040904" cy="1332357"/>
          </a:xfrm>
          <a:prstGeom prst="rect">
            <a:avLst/>
          </a:prstGeom>
        </p:spPr>
      </p:pic>
      <p:pic>
        <p:nvPicPr>
          <p:cNvPr id="72" name="Picture 71" descr="Chatty cartoon bee">
            <a:extLst>
              <a:ext uri="{FF2B5EF4-FFF2-40B4-BE49-F238E27FC236}">
                <a16:creationId xmlns:a16="http://schemas.microsoft.com/office/drawing/2014/main" id="{9C434103-AEA4-643E-7C42-3D24DC6FE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56" y="4197052"/>
            <a:ext cx="1040904" cy="1332357"/>
          </a:xfrm>
          <a:prstGeom prst="rect">
            <a:avLst/>
          </a:prstGeom>
        </p:spPr>
      </p:pic>
      <p:pic>
        <p:nvPicPr>
          <p:cNvPr id="73" name="Picture 72" descr="Chatty cartoon bee">
            <a:extLst>
              <a:ext uri="{FF2B5EF4-FFF2-40B4-BE49-F238E27FC236}">
                <a16:creationId xmlns:a16="http://schemas.microsoft.com/office/drawing/2014/main" id="{B44DCF23-41FA-A83A-1523-98712047F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65" y="4612199"/>
            <a:ext cx="1040904" cy="1332357"/>
          </a:xfrm>
          <a:prstGeom prst="rect">
            <a:avLst/>
          </a:prstGeom>
        </p:spPr>
      </p:pic>
      <p:pic>
        <p:nvPicPr>
          <p:cNvPr id="74" name="Picture 73" descr="Chatty cartoon bee">
            <a:extLst>
              <a:ext uri="{FF2B5EF4-FFF2-40B4-BE49-F238E27FC236}">
                <a16:creationId xmlns:a16="http://schemas.microsoft.com/office/drawing/2014/main" id="{F277C465-354A-E1B5-465F-18110783B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71" y="1172359"/>
            <a:ext cx="1040904" cy="1332357"/>
          </a:xfrm>
          <a:prstGeom prst="rect">
            <a:avLst/>
          </a:prstGeom>
        </p:spPr>
      </p:pic>
      <p:pic>
        <p:nvPicPr>
          <p:cNvPr id="75" name="Picture 74" descr="Chatty cartoon bee">
            <a:extLst>
              <a:ext uri="{FF2B5EF4-FFF2-40B4-BE49-F238E27FC236}">
                <a16:creationId xmlns:a16="http://schemas.microsoft.com/office/drawing/2014/main" id="{1684F67D-1C85-5EEB-0B21-DE959333C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19" y="1838537"/>
            <a:ext cx="1040904" cy="1332357"/>
          </a:xfrm>
          <a:prstGeom prst="rect">
            <a:avLst/>
          </a:prstGeom>
        </p:spPr>
      </p:pic>
      <p:pic>
        <p:nvPicPr>
          <p:cNvPr id="76" name="Picture 75" descr="Chatty cartoon bee">
            <a:extLst>
              <a:ext uri="{FF2B5EF4-FFF2-40B4-BE49-F238E27FC236}">
                <a16:creationId xmlns:a16="http://schemas.microsoft.com/office/drawing/2014/main" id="{04E115A0-B162-1158-FA78-21D71F933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71" y="2415094"/>
            <a:ext cx="1040904" cy="1332357"/>
          </a:xfrm>
          <a:prstGeom prst="rect">
            <a:avLst/>
          </a:prstGeom>
        </p:spPr>
      </p:pic>
      <p:pic>
        <p:nvPicPr>
          <p:cNvPr id="77" name="Picture 76" descr="Chatty cartoon bee">
            <a:extLst>
              <a:ext uri="{FF2B5EF4-FFF2-40B4-BE49-F238E27FC236}">
                <a16:creationId xmlns:a16="http://schemas.microsoft.com/office/drawing/2014/main" id="{C89E8C88-D80C-3451-4270-512F7752F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19" y="3011587"/>
            <a:ext cx="1040904" cy="1332357"/>
          </a:xfrm>
          <a:prstGeom prst="rect">
            <a:avLst/>
          </a:prstGeom>
        </p:spPr>
      </p:pic>
      <p:pic>
        <p:nvPicPr>
          <p:cNvPr id="78" name="Picture 77" descr="Chatty cartoon bee">
            <a:extLst>
              <a:ext uri="{FF2B5EF4-FFF2-40B4-BE49-F238E27FC236}">
                <a16:creationId xmlns:a16="http://schemas.microsoft.com/office/drawing/2014/main" id="{ABE4F2B5-FFF8-827E-4C33-4BD57A294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28" y="3518458"/>
            <a:ext cx="1040904" cy="1332357"/>
          </a:xfrm>
          <a:prstGeom prst="rect">
            <a:avLst/>
          </a:prstGeom>
        </p:spPr>
      </p:pic>
      <p:pic>
        <p:nvPicPr>
          <p:cNvPr id="79" name="Picture 78" descr="Chatty cartoon bee">
            <a:extLst>
              <a:ext uri="{FF2B5EF4-FFF2-40B4-BE49-F238E27FC236}">
                <a16:creationId xmlns:a16="http://schemas.microsoft.com/office/drawing/2014/main" id="{4829EE7C-488D-99E9-C674-31B853C60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3" y="4180004"/>
            <a:ext cx="1040904" cy="1332357"/>
          </a:xfrm>
          <a:prstGeom prst="rect">
            <a:avLst/>
          </a:prstGeom>
        </p:spPr>
      </p:pic>
      <p:pic>
        <p:nvPicPr>
          <p:cNvPr id="80" name="Picture 79" descr="Chatty cartoon bee">
            <a:extLst>
              <a:ext uri="{FF2B5EF4-FFF2-40B4-BE49-F238E27FC236}">
                <a16:creationId xmlns:a16="http://schemas.microsoft.com/office/drawing/2014/main" id="{6B352F35-323A-D40A-BFC6-6DA7D82F9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92" y="4595151"/>
            <a:ext cx="1040904" cy="1332357"/>
          </a:xfrm>
          <a:prstGeom prst="rect">
            <a:avLst/>
          </a:prstGeom>
        </p:spPr>
      </p:pic>
      <p:pic>
        <p:nvPicPr>
          <p:cNvPr id="81" name="Picture 80" descr="Chatty cartoon bee">
            <a:extLst>
              <a:ext uri="{FF2B5EF4-FFF2-40B4-BE49-F238E27FC236}">
                <a16:creationId xmlns:a16="http://schemas.microsoft.com/office/drawing/2014/main" id="{7B24F4D3-A9BD-8F4A-CC91-74CABBF40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74" y="1250162"/>
            <a:ext cx="1040904" cy="1332357"/>
          </a:xfrm>
          <a:prstGeom prst="rect">
            <a:avLst/>
          </a:prstGeom>
        </p:spPr>
      </p:pic>
      <p:pic>
        <p:nvPicPr>
          <p:cNvPr id="82" name="Picture 81" descr="Chatty cartoon bee">
            <a:extLst>
              <a:ext uri="{FF2B5EF4-FFF2-40B4-BE49-F238E27FC236}">
                <a16:creationId xmlns:a16="http://schemas.microsoft.com/office/drawing/2014/main" id="{6758C670-0021-17EA-2881-D4E709677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22" y="1916340"/>
            <a:ext cx="1040904" cy="1332357"/>
          </a:xfrm>
          <a:prstGeom prst="rect">
            <a:avLst/>
          </a:prstGeom>
        </p:spPr>
      </p:pic>
      <p:pic>
        <p:nvPicPr>
          <p:cNvPr id="83" name="Picture 82" descr="Chatty cartoon bee">
            <a:extLst>
              <a:ext uri="{FF2B5EF4-FFF2-40B4-BE49-F238E27FC236}">
                <a16:creationId xmlns:a16="http://schemas.microsoft.com/office/drawing/2014/main" id="{ACBDEC32-C770-AA8D-DEA4-1EE0F5A27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74" y="2492897"/>
            <a:ext cx="1040904" cy="1332357"/>
          </a:xfrm>
          <a:prstGeom prst="rect">
            <a:avLst/>
          </a:prstGeom>
        </p:spPr>
      </p:pic>
      <p:pic>
        <p:nvPicPr>
          <p:cNvPr id="84" name="Picture 83" descr="Chatty cartoon bee">
            <a:extLst>
              <a:ext uri="{FF2B5EF4-FFF2-40B4-BE49-F238E27FC236}">
                <a16:creationId xmlns:a16="http://schemas.microsoft.com/office/drawing/2014/main" id="{8C904F73-648E-A531-92EA-F3033F84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22" y="3089390"/>
            <a:ext cx="1040904" cy="1332357"/>
          </a:xfrm>
          <a:prstGeom prst="rect">
            <a:avLst/>
          </a:prstGeom>
        </p:spPr>
      </p:pic>
      <p:pic>
        <p:nvPicPr>
          <p:cNvPr id="85" name="Picture 84" descr="Chatty cartoon bee">
            <a:extLst>
              <a:ext uri="{FF2B5EF4-FFF2-40B4-BE49-F238E27FC236}">
                <a16:creationId xmlns:a16="http://schemas.microsoft.com/office/drawing/2014/main" id="{8883BFC8-3ED8-B2C9-B277-AA8FD5AD2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31" y="3596261"/>
            <a:ext cx="1040904" cy="1332357"/>
          </a:xfrm>
          <a:prstGeom prst="rect">
            <a:avLst/>
          </a:prstGeom>
        </p:spPr>
      </p:pic>
      <p:pic>
        <p:nvPicPr>
          <p:cNvPr id="86" name="Picture 85" descr="Chatty cartoon bee">
            <a:extLst>
              <a:ext uri="{FF2B5EF4-FFF2-40B4-BE49-F238E27FC236}">
                <a16:creationId xmlns:a16="http://schemas.microsoft.com/office/drawing/2014/main" id="{8D66109E-110F-A9F4-511B-E4ED1B534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86" y="4257807"/>
            <a:ext cx="1040904" cy="1332357"/>
          </a:xfrm>
          <a:prstGeom prst="rect">
            <a:avLst/>
          </a:prstGeom>
        </p:spPr>
      </p:pic>
      <p:pic>
        <p:nvPicPr>
          <p:cNvPr id="87" name="Picture 86" descr="Chatty cartoon bee">
            <a:extLst>
              <a:ext uri="{FF2B5EF4-FFF2-40B4-BE49-F238E27FC236}">
                <a16:creationId xmlns:a16="http://schemas.microsoft.com/office/drawing/2014/main" id="{E67665F5-4430-117C-D356-26382AC9E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95" y="4672954"/>
            <a:ext cx="1040904" cy="1332357"/>
          </a:xfrm>
          <a:prstGeom prst="rect">
            <a:avLst/>
          </a:prstGeom>
        </p:spPr>
      </p:pic>
      <p:pic>
        <p:nvPicPr>
          <p:cNvPr id="88" name="Picture 87" descr="Chatty cartoon bee">
            <a:extLst>
              <a:ext uri="{FF2B5EF4-FFF2-40B4-BE49-F238E27FC236}">
                <a16:creationId xmlns:a16="http://schemas.microsoft.com/office/drawing/2014/main" id="{4608B559-B47C-6D50-3D0F-1F854FFEB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305" y="1250161"/>
            <a:ext cx="1040904" cy="1332357"/>
          </a:xfrm>
          <a:prstGeom prst="rect">
            <a:avLst/>
          </a:prstGeom>
        </p:spPr>
      </p:pic>
      <p:pic>
        <p:nvPicPr>
          <p:cNvPr id="89" name="Picture 88" descr="Chatty cartoon bee">
            <a:extLst>
              <a:ext uri="{FF2B5EF4-FFF2-40B4-BE49-F238E27FC236}">
                <a16:creationId xmlns:a16="http://schemas.microsoft.com/office/drawing/2014/main" id="{4B3F4DF7-4B8F-7FE3-8DEC-52862C3A9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53" y="1916339"/>
            <a:ext cx="1040904" cy="1332357"/>
          </a:xfrm>
          <a:prstGeom prst="rect">
            <a:avLst/>
          </a:prstGeom>
        </p:spPr>
      </p:pic>
      <p:pic>
        <p:nvPicPr>
          <p:cNvPr id="90" name="Picture 89" descr="Chatty cartoon bee">
            <a:extLst>
              <a:ext uri="{FF2B5EF4-FFF2-40B4-BE49-F238E27FC236}">
                <a16:creationId xmlns:a16="http://schemas.microsoft.com/office/drawing/2014/main" id="{9461FAF8-9008-09F5-B71B-14F29F56F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305" y="2492896"/>
            <a:ext cx="1040904" cy="1332357"/>
          </a:xfrm>
          <a:prstGeom prst="rect">
            <a:avLst/>
          </a:prstGeom>
        </p:spPr>
      </p:pic>
      <p:pic>
        <p:nvPicPr>
          <p:cNvPr id="91" name="Picture 90" descr="Chatty cartoon bee">
            <a:extLst>
              <a:ext uri="{FF2B5EF4-FFF2-40B4-BE49-F238E27FC236}">
                <a16:creationId xmlns:a16="http://schemas.microsoft.com/office/drawing/2014/main" id="{40480D99-AA67-30FC-8B2C-6D36936BF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53" y="3089389"/>
            <a:ext cx="1040904" cy="1332357"/>
          </a:xfrm>
          <a:prstGeom prst="rect">
            <a:avLst/>
          </a:prstGeom>
        </p:spPr>
      </p:pic>
      <p:pic>
        <p:nvPicPr>
          <p:cNvPr id="92" name="Picture 91" descr="Chatty cartoon bee">
            <a:extLst>
              <a:ext uri="{FF2B5EF4-FFF2-40B4-BE49-F238E27FC236}">
                <a16:creationId xmlns:a16="http://schemas.microsoft.com/office/drawing/2014/main" id="{C8BCE336-DE8A-91B2-A35A-1AAEC2318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62" y="3596260"/>
            <a:ext cx="1040904" cy="1332357"/>
          </a:xfrm>
          <a:prstGeom prst="rect">
            <a:avLst/>
          </a:prstGeom>
        </p:spPr>
      </p:pic>
      <p:pic>
        <p:nvPicPr>
          <p:cNvPr id="93" name="Picture 92" descr="Chatty cartoon bee">
            <a:extLst>
              <a:ext uri="{FF2B5EF4-FFF2-40B4-BE49-F238E27FC236}">
                <a16:creationId xmlns:a16="http://schemas.microsoft.com/office/drawing/2014/main" id="{094210E1-6D10-908B-E213-48ABFC569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17" y="4257806"/>
            <a:ext cx="1040904" cy="1332357"/>
          </a:xfrm>
          <a:prstGeom prst="rect">
            <a:avLst/>
          </a:prstGeom>
        </p:spPr>
      </p:pic>
      <p:pic>
        <p:nvPicPr>
          <p:cNvPr id="94" name="Picture 93" descr="Chatty cartoon bee">
            <a:extLst>
              <a:ext uri="{FF2B5EF4-FFF2-40B4-BE49-F238E27FC236}">
                <a16:creationId xmlns:a16="http://schemas.microsoft.com/office/drawing/2014/main" id="{814668F5-4516-8CF6-4BEF-F2E8A9005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26" y="4672953"/>
            <a:ext cx="1040904" cy="13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298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F6014C-A4F3-9800-5B77-F97564F3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8" y="3795428"/>
            <a:ext cx="1440000" cy="77809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137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E631E6-F100-9D53-D54C-8928F6855770}"/>
              </a:ext>
            </a:extLst>
          </p:cNvPr>
          <p:cNvCxnSpPr>
            <a:cxnSpLocks/>
          </p:cNvCxnSpPr>
          <p:nvPr/>
        </p:nvCxnSpPr>
        <p:spPr>
          <a:xfrm flipV="1">
            <a:off x="479697" y="3528526"/>
            <a:ext cx="144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31AB8-C3EC-43BB-6ED2-F0C3B15A2311}"/>
              </a:ext>
            </a:extLst>
          </p:cNvPr>
          <p:cNvCxnSpPr>
            <a:cxnSpLocks/>
          </p:cNvCxnSpPr>
          <p:nvPr/>
        </p:nvCxnSpPr>
        <p:spPr>
          <a:xfrm>
            <a:off x="1919697" y="3528526"/>
            <a:ext cx="144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E5B8A5-EE42-2CC8-2983-E53E951F1BAC}"/>
              </a:ext>
            </a:extLst>
          </p:cNvPr>
          <p:cNvCxnSpPr>
            <a:cxnSpLocks/>
          </p:cNvCxnSpPr>
          <p:nvPr/>
        </p:nvCxnSpPr>
        <p:spPr>
          <a:xfrm flipV="1">
            <a:off x="3359696" y="2060848"/>
            <a:ext cx="2160000" cy="360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984821-F1C4-4A1E-5FDA-A546B0CB5090}"/>
              </a:ext>
            </a:extLst>
          </p:cNvPr>
          <p:cNvCxnSpPr>
            <a:cxnSpLocks/>
          </p:cNvCxnSpPr>
          <p:nvPr/>
        </p:nvCxnSpPr>
        <p:spPr>
          <a:xfrm flipH="1" flipV="1">
            <a:off x="5519696" y="2060848"/>
            <a:ext cx="2160000" cy="360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5F2D37-D7CA-57E4-3FBB-F6D83EF9FCFC}"/>
              </a:ext>
            </a:extLst>
          </p:cNvPr>
          <p:cNvCxnSpPr>
            <a:cxnSpLocks/>
          </p:cNvCxnSpPr>
          <p:nvPr/>
        </p:nvCxnSpPr>
        <p:spPr>
          <a:xfrm flipV="1">
            <a:off x="7670116" y="4228517"/>
            <a:ext cx="720000" cy="144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054C1C-8B80-3D63-F6DE-9B7BCBC2B747}"/>
              </a:ext>
            </a:extLst>
          </p:cNvPr>
          <p:cNvCxnSpPr>
            <a:cxnSpLocks/>
          </p:cNvCxnSpPr>
          <p:nvPr/>
        </p:nvCxnSpPr>
        <p:spPr>
          <a:xfrm flipH="1" flipV="1">
            <a:off x="8399697" y="4241961"/>
            <a:ext cx="108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B272E-D150-042F-E5BE-7FE84E67868F}"/>
              </a:ext>
            </a:extLst>
          </p:cNvPr>
          <p:cNvCxnSpPr>
            <a:cxnSpLocks/>
          </p:cNvCxnSpPr>
          <p:nvPr/>
        </p:nvCxnSpPr>
        <p:spPr>
          <a:xfrm flipV="1">
            <a:off x="9479697" y="1325961"/>
            <a:ext cx="2481677" cy="5076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F7B2744-FBA4-B85F-625E-A5AB4C7E23A1}"/>
              </a:ext>
            </a:extLst>
          </p:cNvPr>
          <p:cNvSpPr txBox="1">
            <a:spLocks/>
          </p:cNvSpPr>
          <p:nvPr/>
        </p:nvSpPr>
        <p:spPr>
          <a:xfrm>
            <a:off x="3872138" y="1941264"/>
            <a:ext cx="1440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154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6C984E-4DD9-3E92-48AC-D696A06068A2}"/>
              </a:ext>
            </a:extLst>
          </p:cNvPr>
          <p:cNvSpPr txBox="1">
            <a:spLocks/>
          </p:cNvSpPr>
          <p:nvPr/>
        </p:nvSpPr>
        <p:spPr>
          <a:xfrm>
            <a:off x="10402490" y="2094846"/>
            <a:ext cx="873405" cy="77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B979D3-64CB-FE3D-BA75-9CF186C5F50D}"/>
              </a:ext>
            </a:extLst>
          </p:cNvPr>
          <p:cNvCxnSpPr>
            <a:cxnSpLocks/>
          </p:cNvCxnSpPr>
          <p:nvPr/>
        </p:nvCxnSpPr>
        <p:spPr>
          <a:xfrm>
            <a:off x="1072603" y="4483014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DF4C4-4127-04C4-A716-733FF716180A}"/>
              </a:ext>
            </a:extLst>
          </p:cNvPr>
          <p:cNvCxnSpPr>
            <a:cxnSpLocks/>
          </p:cNvCxnSpPr>
          <p:nvPr/>
        </p:nvCxnSpPr>
        <p:spPr>
          <a:xfrm>
            <a:off x="4928650" y="2714633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6363C-DC02-8DEC-E383-3D8F1A1EB8C8}"/>
              </a:ext>
            </a:extLst>
          </p:cNvPr>
          <p:cNvCxnSpPr>
            <a:cxnSpLocks/>
          </p:cNvCxnSpPr>
          <p:nvPr/>
        </p:nvCxnSpPr>
        <p:spPr>
          <a:xfrm>
            <a:off x="11143930" y="2615813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2988D1-7115-F7CC-ABCF-CE518C0B44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360" y="404664"/>
            <a:ext cx="11449271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What is the value at point P on this zigzag number line?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8285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SPOT THE SHAPE!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3 (PRE-ROUND) </a:t>
            </a:r>
            <a:br>
              <a:rPr lang="en-GB" b="1" dirty="0"/>
            </a:br>
            <a:r>
              <a:rPr lang="en-GB" b="1" dirty="0"/>
              <a:t>PRACTICE QUESTION</a:t>
            </a:r>
          </a:p>
        </p:txBody>
      </p:sp>
    </p:spTree>
    <p:extLst>
      <p:ext uri="{BB962C8B-B14F-4D97-AF65-F5344CB8AC3E}">
        <p14:creationId xmlns:p14="http://schemas.microsoft.com/office/powerpoint/2010/main" val="11055439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47539-CF09-9F20-2589-727D5AABC2E3}"/>
              </a:ext>
            </a:extLst>
          </p:cNvPr>
          <p:cNvSpPr txBox="1"/>
          <p:nvPr/>
        </p:nvSpPr>
        <p:spPr>
          <a:xfrm>
            <a:off x="685800" y="1019175"/>
            <a:ext cx="102108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0" u="none" strike="noStrike" baseline="0" dirty="0">
                <a:solidFill>
                  <a:srgbClr val="E47452"/>
                </a:solidFill>
                <a:latin typeface="NunitoSans-ExtraBold"/>
              </a:rPr>
              <a:t>The pre-round: ‘Spot the Shape’ </a:t>
            </a:r>
          </a:p>
          <a:p>
            <a:pPr algn="l"/>
            <a:endParaRPr lang="en-GB" sz="2200" b="1" i="0" u="none" strike="noStrike" baseline="0" dirty="0">
              <a:solidFill>
                <a:srgbClr val="E47452"/>
              </a:solidFill>
              <a:latin typeface="NunitoSans-ExtraBold"/>
            </a:endParaRPr>
          </a:p>
          <a:p>
            <a:pPr algn="l"/>
            <a:r>
              <a:rPr lang="en-GB" sz="2000" b="0" i="0" u="none" strike="noStrike" baseline="0" dirty="0">
                <a:solidFill>
                  <a:srgbClr val="F2BAA9"/>
                </a:solidFill>
                <a:latin typeface="Nunito" pitchFamily="2" charset="0"/>
              </a:rPr>
              <a:t>•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There is one round for pupils to complete before the heat. This is the ‘Spot the Shape’ round.</a:t>
            </a:r>
            <a:endParaRPr lang="en-GB" sz="200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r>
              <a:rPr lang="en-GB" sz="2000" b="0" i="0" u="none" strike="noStrike" baseline="0" dirty="0">
                <a:solidFill>
                  <a:srgbClr val="F2BAA9"/>
                </a:solidFill>
                <a:latin typeface="Nunito" pitchFamily="2" charset="0"/>
              </a:rPr>
              <a:t>•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There is no time limit </a:t>
            </a:r>
            <a:r>
              <a:rPr lang="en-GB" sz="2000" b="1" dirty="0">
                <a:solidFill>
                  <a:srgbClr val="000000"/>
                </a:solidFill>
                <a:latin typeface="Nunito" pitchFamily="2" charset="0"/>
              </a:rPr>
              <a:t>for this question.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We anticipate that it will take around 15 minutes to complete.</a:t>
            </a:r>
          </a:p>
          <a:p>
            <a:pPr algn="l"/>
            <a:endParaRPr lang="en-GB" sz="2000" b="0" i="0" u="none" strike="noStrike" baseline="0" dirty="0">
              <a:solidFill>
                <a:srgbClr val="F2BAA9"/>
              </a:solidFill>
              <a:latin typeface="Nunito" pitchFamily="2" charset="0"/>
            </a:endParaRPr>
          </a:p>
          <a:p>
            <a:pPr algn="l"/>
            <a:r>
              <a:rPr lang="en-GB" sz="2000" b="0" i="0" u="none" strike="noStrike" baseline="0" dirty="0">
                <a:solidFill>
                  <a:srgbClr val="F2BAA9"/>
                </a:solidFill>
                <a:latin typeface="Nunito" pitchFamily="2" charset="0"/>
              </a:rPr>
              <a:t>•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The team’s answer will be submitted on the Google Form during the live event. This will be explained at the beginning of the heat.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Thi</a:t>
            </a:r>
            <a:r>
              <a:rPr lang="en-GB" sz="2000" b="1" dirty="0">
                <a:solidFill>
                  <a:srgbClr val="000000"/>
                </a:solidFill>
                <a:latin typeface="Nunito" pitchFamily="2" charset="0"/>
              </a:rPr>
              <a:t>s is an example to practice.</a:t>
            </a:r>
            <a:endParaRPr lang="en-GB" sz="2000" b="1" i="0" u="none" strike="noStrike" baseline="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endParaRPr lang="en-GB" sz="200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endParaRPr lang="en-GB" sz="2000" dirty="0">
              <a:solidFill>
                <a:srgbClr val="00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7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D58673-E01E-1E2D-E47F-B638563EA575}"/>
              </a:ext>
            </a:extLst>
          </p:cNvPr>
          <p:cNvSpPr/>
          <p:nvPr/>
        </p:nvSpPr>
        <p:spPr>
          <a:xfrm>
            <a:off x="1667507" y="1196752"/>
            <a:ext cx="8856984" cy="46805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80869-5AD8-E29F-17D2-3F15AD7CB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0" y="332656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triangles are in the picture?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C9E874-FD90-52E3-3F7E-A930F9AAC1E4}"/>
              </a:ext>
            </a:extLst>
          </p:cNvPr>
          <p:cNvCxnSpPr/>
          <p:nvPr/>
        </p:nvCxnSpPr>
        <p:spPr>
          <a:xfrm flipV="1">
            <a:off x="1667507" y="1196752"/>
            <a:ext cx="3204357" cy="4680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1B2A5-75EB-1F1E-4B12-CD07728D66E3}"/>
              </a:ext>
            </a:extLst>
          </p:cNvPr>
          <p:cNvCxnSpPr/>
          <p:nvPr/>
        </p:nvCxnSpPr>
        <p:spPr>
          <a:xfrm>
            <a:off x="4871864" y="1196752"/>
            <a:ext cx="5652627" cy="4680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525FD3-A7AF-77BB-BBFE-2CC48C58CD4C}"/>
              </a:ext>
            </a:extLst>
          </p:cNvPr>
          <p:cNvCxnSpPr>
            <a:cxnSpLocks/>
          </p:cNvCxnSpPr>
          <p:nvPr/>
        </p:nvCxnSpPr>
        <p:spPr>
          <a:xfrm flipV="1">
            <a:off x="1667507" y="1196752"/>
            <a:ext cx="8856984" cy="46805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ACA601-5738-A439-615E-E7788456C327}"/>
              </a:ext>
            </a:extLst>
          </p:cNvPr>
          <p:cNvCxnSpPr>
            <a:cxnSpLocks/>
          </p:cNvCxnSpPr>
          <p:nvPr/>
        </p:nvCxnSpPr>
        <p:spPr>
          <a:xfrm>
            <a:off x="1667507" y="1196752"/>
            <a:ext cx="2268253" cy="13681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072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80869-5AD8-E29F-17D2-3F15AD7CB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0" y="332656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triangles are in the picture?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9C8BCA-2F39-7771-F775-2F9ED3529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16" y="1124744"/>
            <a:ext cx="1669227" cy="896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F3FF0C-9ADD-9D81-B499-2901BBC94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1126009"/>
            <a:ext cx="1669228" cy="895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B6C5E0-8D15-B4C2-551B-EE37F0E12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601" y="1124744"/>
            <a:ext cx="1669227" cy="8967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835D08-DAD7-8055-B7C8-F0BF8D1C1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593" y="1124743"/>
            <a:ext cx="1678079" cy="8967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84D023-9C3A-3D3F-0B41-1602A2004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0151" y="1124743"/>
            <a:ext cx="1678079" cy="8987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448BD3-6609-A6D4-BF01-4A32D5E92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1023" y="1132358"/>
            <a:ext cx="1675696" cy="8967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A10836-647F-DD70-2BB1-409135AAA6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616" y="2220693"/>
            <a:ext cx="1670227" cy="8954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F1C523D-D1AF-A5A1-EFE4-14FA18F1F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2479" y="2238525"/>
            <a:ext cx="1679485" cy="89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688230-9ED7-1A59-A3AD-3E8C13A695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3600" y="2247474"/>
            <a:ext cx="1678080" cy="897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6465FE-7727-9C5C-3A38-C6A5F592F2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9593" y="2250729"/>
            <a:ext cx="1678079" cy="8987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CF0916-6A03-C41A-3E64-E30C3B2B0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5585" y="2252810"/>
            <a:ext cx="1669227" cy="8945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EE3FB3-B30A-717E-2D60-624EB4D108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7492" y="2247474"/>
            <a:ext cx="1669227" cy="894914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92B194B-27E1-7EAE-2E81-93CA4215F21C}"/>
              </a:ext>
            </a:extLst>
          </p:cNvPr>
          <p:cNvSpPr txBox="1">
            <a:spLocks/>
          </p:cNvSpPr>
          <p:nvPr/>
        </p:nvSpPr>
        <p:spPr>
          <a:xfrm>
            <a:off x="3685717" y="4149080"/>
            <a:ext cx="4987752" cy="1092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How many triangles are in the picture?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There are 12 triangles in the picture.</a:t>
            </a:r>
          </a:p>
        </p:txBody>
      </p:sp>
    </p:spTree>
    <p:extLst>
      <p:ext uri="{BB962C8B-B14F-4D97-AF65-F5344CB8AC3E}">
        <p14:creationId xmlns:p14="http://schemas.microsoft.com/office/powerpoint/2010/main" val="37136089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352" y="476672"/>
            <a:ext cx="11377263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Order these multiplications from largest to smallest product.</a:t>
            </a:r>
          </a:p>
          <a:p>
            <a:pPr marL="0" indent="0" algn="ctr">
              <a:buNone/>
            </a:pPr>
            <a:r>
              <a:rPr lang="en-GB" sz="3200" i="1" dirty="0">
                <a:latin typeface="Nunito Sans" pitchFamily="2" charset="0"/>
                <a:ea typeface="Verdana" panose="020B0604030504040204" pitchFamily="34" charset="0"/>
              </a:rPr>
              <a:t>(answer in the form of D, B, A, C)</a:t>
            </a:r>
          </a:p>
          <a:p>
            <a:pPr marL="0" indent="0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2 x 12 x 2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2 x 3 x 4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8 x 2 x 5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10 x 7 x 1</a:t>
            </a:r>
          </a:p>
          <a:p>
            <a:pPr marL="514350" indent="-514350">
              <a:buAutoNum type="alphaUcParenR"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635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352" y="476672"/>
            <a:ext cx="11377263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Order these shapes by perimeter length </a:t>
            </a: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(shortest perimeter to longest).</a:t>
            </a:r>
          </a:p>
          <a:p>
            <a:pPr marL="0" indent="0" algn="ctr">
              <a:buNone/>
            </a:pPr>
            <a:r>
              <a:rPr lang="en-GB" sz="3200" i="1" dirty="0">
                <a:latin typeface="Nunito Sans" pitchFamily="2" charset="0"/>
                <a:ea typeface="Verdana" panose="020B0604030504040204" pitchFamily="34" charset="0"/>
              </a:rPr>
              <a:t>(answer in the form of D, B, A, C)</a:t>
            </a:r>
          </a:p>
          <a:p>
            <a:pPr marL="0" indent="0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a regular pentagon where each side is 6cm in length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a triangle with sides of 12cm, 24cm and 18cm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a square where each side is 15cm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a rectangle where the shorter sides are 8cm each and the longer sides are 13cm each</a:t>
            </a:r>
          </a:p>
        </p:txBody>
      </p:sp>
    </p:spTree>
    <p:extLst>
      <p:ext uri="{BB962C8B-B14F-4D97-AF65-F5344CB8AC3E}">
        <p14:creationId xmlns:p14="http://schemas.microsoft.com/office/powerpoint/2010/main" val="34594294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F8D18-6230-6C2D-E602-86B90B10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40" y="2060848"/>
            <a:ext cx="8280920" cy="402513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7BCB30-7612-E04C-B21F-36BFF8D3B0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352" y="476672"/>
            <a:ext cx="11377263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If each visitor spent £2 on a bottle of water, on which day would the cinema make closest to £310 in water sales?</a:t>
            </a:r>
          </a:p>
          <a:p>
            <a:pPr marL="514350" indent="-514350">
              <a:buAutoNum type="alphaUcParenR"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749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63352" y="476672"/>
                <a:ext cx="11377263" cy="37800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Put these in order, starting with the smallest answer.</a:t>
                </a:r>
              </a:p>
              <a:p>
                <a:pPr marL="0" indent="0" algn="ctr">
                  <a:buNone/>
                </a:pPr>
                <a:r>
                  <a:rPr lang="en-GB" sz="3200" i="1" dirty="0">
                    <a:latin typeface="Nunito Sans" pitchFamily="2" charset="0"/>
                    <a:ea typeface="Verdana" panose="020B0604030504040204" pitchFamily="34" charset="0"/>
                  </a:rPr>
                  <a:t>(answer in the form of D, B, A, C)</a:t>
                </a:r>
              </a:p>
              <a:p>
                <a:pPr marL="0" indent="0">
                  <a:buNone/>
                </a:pPr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of 90</a:t>
                </a: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9 x 3</a:t>
                </a: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47 – 9 </a:t>
                </a: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25 + 26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63352" y="476672"/>
                <a:ext cx="11377263" cy="3780000"/>
              </a:xfrm>
              <a:blipFill>
                <a:blip r:embed="rId3"/>
                <a:stretch>
                  <a:fillRect l="-1928" t="-2097" b="-30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04805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9569" y="1130524"/>
            <a:ext cx="5328593" cy="4113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Each picture stands for a number.</a:t>
            </a: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The row and column totals are shown.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Find the value of </a:t>
            </a:r>
            <a:r>
              <a:rPr lang="en-GB" sz="4800" b="1" dirty="0">
                <a:solidFill>
                  <a:schemeClr val="tx2"/>
                </a:solidFill>
                <a:latin typeface="Nunito Sans" pitchFamily="2" charset="0"/>
                <a:ea typeface="Verdana" panose="020B0604030504040204" pitchFamily="34" charset="0"/>
              </a:rPr>
              <a:t>x</a:t>
            </a: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.</a:t>
            </a:r>
          </a:p>
          <a:p>
            <a:pPr marL="0" indent="0" algn="ctr">
              <a:buNone/>
            </a:pPr>
            <a:endParaRPr lang="en-GB" sz="4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B640495-60BA-7F98-F91F-E459F49B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60364"/>
              </p:ext>
            </p:extLst>
          </p:nvPr>
        </p:nvGraphicFramePr>
        <p:xfrm>
          <a:off x="769588" y="836712"/>
          <a:ext cx="5328592" cy="450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56434749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26080515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93475948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808183759"/>
                    </a:ext>
                  </a:extLst>
                </a:gridCol>
              </a:tblGrid>
              <a:tr h="1125655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2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2"/>
                          </a:solidFill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4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815819"/>
                  </a:ext>
                </a:extLst>
              </a:tr>
              <a:tr h="11256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4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37239"/>
                  </a:ext>
                </a:extLst>
              </a:tr>
              <a:tr h="11256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136845"/>
                  </a:ext>
                </a:extLst>
              </a:tr>
              <a:tr h="11256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4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416138"/>
                  </a:ext>
                </a:extLst>
              </a:tr>
            </a:tbl>
          </a:graphicData>
        </a:graphic>
      </p:graphicFrame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29B4D08-D7E6-D281-13DF-DF2A337ED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5" b="51843"/>
          <a:stretch/>
        </p:blipFill>
        <p:spPr>
          <a:xfrm>
            <a:off x="2529129" y="2060084"/>
            <a:ext cx="616723" cy="859332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F2712CE-1C63-972A-1DE7-6BB3CF6FB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5" b="51843"/>
          <a:stretch/>
        </p:blipFill>
        <p:spPr>
          <a:xfrm>
            <a:off x="2529129" y="4369104"/>
            <a:ext cx="616723" cy="859332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CE98C09-6D9F-F4A0-29AB-235866576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5" b="51843"/>
          <a:stretch/>
        </p:blipFill>
        <p:spPr>
          <a:xfrm>
            <a:off x="1160977" y="4369104"/>
            <a:ext cx="616723" cy="85933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FA5C01F-4F6C-4151-5C50-C1ED41336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1" r="64165" b="18350"/>
          <a:stretch/>
        </p:blipFill>
        <p:spPr>
          <a:xfrm>
            <a:off x="3649908" y="3123325"/>
            <a:ext cx="855731" cy="1014806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439D1D4-857E-FDBC-8E93-F8D75027C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1" r="64165" b="18350"/>
          <a:stretch/>
        </p:blipFill>
        <p:spPr>
          <a:xfrm>
            <a:off x="996038" y="2053390"/>
            <a:ext cx="855731" cy="1014806"/>
          </a:xfrm>
          <a:prstGeom prst="rect">
            <a:avLst/>
          </a:prstGeom>
        </p:spPr>
      </p:pic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E4DFFEC9-BAF4-5FC6-CDE7-A1006B15B7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2" t="44317" b="34281"/>
          <a:stretch/>
        </p:blipFill>
        <p:spPr>
          <a:xfrm>
            <a:off x="1056515" y="3178608"/>
            <a:ext cx="792088" cy="897700"/>
          </a:xfrm>
          <a:prstGeom prst="rect">
            <a:avLst/>
          </a:prstGeom>
        </p:spPr>
      </p:pic>
      <p:pic>
        <p:nvPicPr>
          <p:cNvPr id="21" name="Picture 20" descr="Icon&#10;&#10;Description automatically generated with medium confidence">
            <a:extLst>
              <a:ext uri="{FF2B5EF4-FFF2-40B4-BE49-F238E27FC236}">
                <a16:creationId xmlns:a16="http://schemas.microsoft.com/office/drawing/2014/main" id="{EBAB8AF1-95A9-C342-4707-826E1048F6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2" t="44317" b="34281"/>
          <a:stretch/>
        </p:blipFill>
        <p:spPr>
          <a:xfrm>
            <a:off x="2353764" y="3178608"/>
            <a:ext cx="792088" cy="897700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C735F9B-9B17-D685-7DF7-78BF1E688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5" b="51843"/>
          <a:stretch/>
        </p:blipFill>
        <p:spPr>
          <a:xfrm>
            <a:off x="3769411" y="4369104"/>
            <a:ext cx="616723" cy="85933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9C293F7-1D0C-B262-1C7E-D1F04238ED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1" r="64165" b="18350"/>
          <a:stretch/>
        </p:blipFill>
        <p:spPr>
          <a:xfrm>
            <a:off x="3649908" y="2032562"/>
            <a:ext cx="855731" cy="10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445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04664"/>
            <a:ext cx="8999538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same digit is hidden by the paint splodges</a:t>
            </a: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What is the digit?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682B6C5-446A-5A30-FEFB-31FFE6FED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25272"/>
              </p:ext>
            </p:extLst>
          </p:nvPr>
        </p:nvGraphicFramePr>
        <p:xfrm>
          <a:off x="3971764" y="2060848"/>
          <a:ext cx="4248472" cy="364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18">
                  <a:extLst>
                    <a:ext uri="{9D8B030D-6E8A-4147-A177-3AD203B41FA5}">
                      <a16:colId xmlns:a16="http://schemas.microsoft.com/office/drawing/2014/main" val="617867892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4051081981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45502935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606001444"/>
                    </a:ext>
                  </a:extLst>
                </a:gridCol>
              </a:tblGrid>
              <a:tr h="1214566">
                <a:tc>
                  <a:txBody>
                    <a:bodyPr/>
                    <a:lstStyle/>
                    <a:p>
                      <a:pPr algn="ctr"/>
                      <a:endParaRPr lang="en-GB" sz="7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84854"/>
                  </a:ext>
                </a:extLst>
              </a:tr>
              <a:tr h="1214566"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082061"/>
                  </a:ext>
                </a:extLst>
              </a:tr>
              <a:tr h="1214566">
                <a:tc>
                  <a:txBody>
                    <a:bodyPr/>
                    <a:lstStyle/>
                    <a:p>
                      <a:pPr algn="ctr"/>
                      <a:endParaRPr lang="en-GB" sz="7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646248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6C80FF7-5B9F-B1A1-3852-FA3DD735DB4A}"/>
              </a:ext>
            </a:extLst>
          </p:cNvPr>
          <p:cNvSpPr/>
          <p:nvPr/>
        </p:nvSpPr>
        <p:spPr>
          <a:xfrm>
            <a:off x="6240016" y="2060848"/>
            <a:ext cx="864096" cy="11521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1D68CE-57B1-825C-9D67-31AFEDE31FD0}"/>
              </a:ext>
            </a:extLst>
          </p:cNvPr>
          <p:cNvSpPr/>
          <p:nvPr/>
        </p:nvSpPr>
        <p:spPr>
          <a:xfrm>
            <a:off x="7298631" y="3212976"/>
            <a:ext cx="864096" cy="11521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D0D1FB-863D-405E-80D1-1DC5770B75E9}"/>
              </a:ext>
            </a:extLst>
          </p:cNvPr>
          <p:cNvSpPr/>
          <p:nvPr/>
        </p:nvSpPr>
        <p:spPr>
          <a:xfrm>
            <a:off x="5087888" y="4509120"/>
            <a:ext cx="864096" cy="11521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856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04664"/>
            <a:ext cx="8999538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Jamie is serving orange juice at a party.</a:t>
            </a: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Each carton serves 4 people. 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There are 29 guests coming.</a:t>
            </a: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cartons will Jamie need to buy?</a:t>
            </a:r>
          </a:p>
        </p:txBody>
      </p:sp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3FE1D7E2-EFF1-69E2-D94F-4598DC6FFE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r="22396"/>
          <a:stretch/>
        </p:blipFill>
        <p:spPr>
          <a:xfrm>
            <a:off x="3458576" y="1916340"/>
            <a:ext cx="5274848" cy="2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593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0" y="332656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What two calculations does the robot do? </a:t>
            </a: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pic>
        <p:nvPicPr>
          <p:cNvPr id="3" name="Graphic 2" descr="Robot outline">
            <a:extLst>
              <a:ext uri="{FF2B5EF4-FFF2-40B4-BE49-F238E27FC236}">
                <a16:creationId xmlns:a16="http://schemas.microsoft.com/office/drawing/2014/main" id="{D32DFAEA-40F9-4AFD-67D1-E034415D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9755" y="1556792"/>
            <a:ext cx="4392488" cy="4392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512F41-93C6-7F6F-6858-7E48F03ED3B8}"/>
              </a:ext>
            </a:extLst>
          </p:cNvPr>
          <p:cNvSpPr txBox="1"/>
          <p:nvPr/>
        </p:nvSpPr>
        <p:spPr>
          <a:xfrm>
            <a:off x="4463904" y="1757968"/>
            <a:ext cx="864096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09303-44E4-ADF9-46AA-07CB0913E0DC}"/>
              </a:ext>
            </a:extLst>
          </p:cNvPr>
          <p:cNvSpPr txBox="1"/>
          <p:nvPr/>
        </p:nvSpPr>
        <p:spPr>
          <a:xfrm>
            <a:off x="6744072" y="4682420"/>
            <a:ext cx="864096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72B87-598C-39D8-1BAB-A0645F743E20}"/>
              </a:ext>
            </a:extLst>
          </p:cNvPr>
          <p:cNvSpPr txBox="1"/>
          <p:nvPr/>
        </p:nvSpPr>
        <p:spPr>
          <a:xfrm>
            <a:off x="2787645" y="1718799"/>
            <a:ext cx="55335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  <a:p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 dirty="0">
                <a:solidFill>
                  <a:schemeClr val="accent3"/>
                </a:solidFill>
              </a:rPr>
              <a:t>6</a:t>
            </a:r>
          </a:p>
          <a:p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 dirty="0">
                <a:solidFill>
                  <a:schemeClr val="accent6"/>
                </a:solidFill>
              </a:rPr>
              <a:t>7</a:t>
            </a:r>
          </a:p>
          <a:p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40CED-8E24-197B-4BED-2CDA76F2AE68}"/>
              </a:ext>
            </a:extLst>
          </p:cNvPr>
          <p:cNvSpPr txBox="1"/>
          <p:nvPr/>
        </p:nvSpPr>
        <p:spPr>
          <a:xfrm>
            <a:off x="8850996" y="1757968"/>
            <a:ext cx="92204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</a:t>
            </a:r>
          </a:p>
          <a:p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 dirty="0">
                <a:solidFill>
                  <a:schemeClr val="accent3"/>
                </a:solidFill>
              </a:rPr>
              <a:t>11</a:t>
            </a:r>
          </a:p>
          <a:p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 dirty="0">
                <a:solidFill>
                  <a:schemeClr val="accent6"/>
                </a:solidFill>
              </a:rPr>
              <a:t>13</a:t>
            </a:r>
          </a:p>
          <a:p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D1D15CC-57EB-8804-1A17-09788BB0A551}"/>
              </a:ext>
            </a:extLst>
          </p:cNvPr>
          <p:cNvSpPr/>
          <p:nvPr/>
        </p:nvSpPr>
        <p:spPr>
          <a:xfrm>
            <a:off x="3431704" y="194119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DAD28F-2493-D40B-D8F9-259C0BD8BE31}"/>
              </a:ext>
            </a:extLst>
          </p:cNvPr>
          <p:cNvSpPr/>
          <p:nvPr/>
        </p:nvSpPr>
        <p:spPr>
          <a:xfrm>
            <a:off x="3431704" y="295029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B44226-083F-9830-39F7-9343681BC70F}"/>
              </a:ext>
            </a:extLst>
          </p:cNvPr>
          <p:cNvSpPr/>
          <p:nvPr/>
        </p:nvSpPr>
        <p:spPr>
          <a:xfrm>
            <a:off x="3449013" y="395939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BDBDBC3-5E95-2D4A-2F93-3388DE2FD857}"/>
              </a:ext>
            </a:extLst>
          </p:cNvPr>
          <p:cNvSpPr/>
          <p:nvPr/>
        </p:nvSpPr>
        <p:spPr>
          <a:xfrm>
            <a:off x="3431704" y="4968496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BC173C7-D40A-A70B-5D6E-225533C625A9}"/>
              </a:ext>
            </a:extLst>
          </p:cNvPr>
          <p:cNvSpPr/>
          <p:nvPr/>
        </p:nvSpPr>
        <p:spPr>
          <a:xfrm>
            <a:off x="7932203" y="1965056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BF37ED-F935-6BB2-CADD-DA564E0C466C}"/>
              </a:ext>
            </a:extLst>
          </p:cNvPr>
          <p:cNvSpPr/>
          <p:nvPr/>
        </p:nvSpPr>
        <p:spPr>
          <a:xfrm>
            <a:off x="7932203" y="2974158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C6FD5B-A411-7764-51C4-422CBCA750F5}"/>
              </a:ext>
            </a:extLst>
          </p:cNvPr>
          <p:cNvSpPr/>
          <p:nvPr/>
        </p:nvSpPr>
        <p:spPr>
          <a:xfrm>
            <a:off x="7949512" y="398326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3EC6C60-3019-B028-B435-C8D108F19EA5}"/>
              </a:ext>
            </a:extLst>
          </p:cNvPr>
          <p:cNvSpPr/>
          <p:nvPr/>
        </p:nvSpPr>
        <p:spPr>
          <a:xfrm>
            <a:off x="7932203" y="499236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256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11259A-EC3B-F145-B6C1-B20694368422}" vid="{6B1A5CA1-3002-894D-93EC-BD758A144C4C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A32A828E-00E5-EF49-9464-2751479B404A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5D836D53-F2F9-1B4A-B39D-AF784DA6E079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AD06F4-BDA7-5044-AA63-B8746AB8F3C2}"/>
    </a:ext>
  </a:extLst>
</a:theme>
</file>

<file path=ppt/theme/theme6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8" ma:contentTypeDescription="Create a new document." ma:contentTypeScope="" ma:versionID="3264764fd6305e12b16cea31cf0a00f5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2831c5c2392773b1707ae1638171c74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6C083-B0DA-4E04-B05A-18DB5431E8CD}">
  <ds:schemaRefs>
    <ds:schemaRef ds:uri="eaa86ac4-6f89-4dfd-b4aa-4024b52c59b4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8ed90682-c000-4035-8bf6-4b74f953736d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37C17D5-6817-4456-82AC-620FCBDC31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0DC92B-D9AF-478C-93B4-1869FE55A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90682-c000-4035-8bf6-4b74f953736d"/>
    <ds:schemaRef ds:uri="eaa86ac4-6f89-4dfd-b4aa-4024b52c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1244</TotalTime>
  <Words>687</Words>
  <Application>Microsoft Office PowerPoint</Application>
  <PresentationFormat>Widescreen</PresentationFormat>
  <Paragraphs>160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HfL standard slides</vt:lpstr>
      <vt:lpstr>Section Dividers</vt:lpstr>
      <vt:lpstr>HfL blank slides</vt:lpstr>
      <vt:lpstr>HfL slide with yellow</vt:lpstr>
      <vt:lpstr>HfL slide with pink</vt:lpstr>
      <vt:lpstr>Round 1 &amp; round 4  PRACTICE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  PRACTICE QUESTIONS</vt:lpstr>
      <vt:lpstr>PowerPoint Presentation</vt:lpstr>
      <vt:lpstr>137</vt:lpstr>
      <vt:lpstr>Round 3 (PRE-ROUND)  PRACTICE QUESTION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Cook</dc:creator>
  <cp:lastModifiedBy>Nicola Adams</cp:lastModifiedBy>
  <cp:revision>5</cp:revision>
  <cp:lastPrinted>2023-01-26T14:16:31Z</cp:lastPrinted>
  <dcterms:created xsi:type="dcterms:W3CDTF">2023-01-22T09:53:37Z</dcterms:created>
  <dcterms:modified xsi:type="dcterms:W3CDTF">2024-07-31T13:05:18Z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