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1" r:id="rId5"/>
  </p:sldMasterIdLst>
  <p:notesMasterIdLst>
    <p:notesMasterId r:id="rId14"/>
  </p:notesMasterIdLst>
  <p:handoutMasterIdLst>
    <p:handoutMasterId r:id="rId15"/>
  </p:handoutMasterIdLst>
  <p:sldIdLst>
    <p:sldId id="281" r:id="rId6"/>
    <p:sldId id="265" r:id="rId7"/>
    <p:sldId id="280" r:id="rId8"/>
    <p:sldId id="276" r:id="rId9"/>
    <p:sldId id="275" r:id="rId10"/>
    <p:sldId id="278" r:id="rId11"/>
    <p:sldId id="279" r:id="rId12"/>
    <p:sldId id="266" r:id="rId13"/>
  </p:sldIdLst>
  <p:sldSz cx="12192000" cy="6858000"/>
  <p:notesSz cx="6858000" cy="9144000"/>
  <p:embeddedFontLst>
    <p:embeddedFont>
      <p:font typeface="Nunito Sans" pitchFamily="2" charset="0"/>
      <p:regular r:id="rId16"/>
      <p:bold r:id="rId17"/>
      <p:italic r:id="rId18"/>
      <p:boldItalic r:id="rId19"/>
    </p:embeddedFont>
    <p:embeddedFont>
      <p:font typeface="Nunito Sans Light" pitchFamily="2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Xmas" id="{78BBBBED-99B7-49D1-B76D-DB056A881A58}">
          <p14:sldIdLst>
            <p14:sldId id="281"/>
            <p14:sldId id="265"/>
            <p14:sldId id="280"/>
            <p14:sldId id="276"/>
            <p14:sldId id="275"/>
            <p14:sldId id="278"/>
            <p14:sldId id="27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091"/>
    <a:srgbClr val="E4E4E4"/>
    <a:srgbClr val="FAB619"/>
    <a:srgbClr val="BD6E9B"/>
    <a:srgbClr val="FABD31"/>
    <a:srgbClr val="E8E8E8"/>
    <a:srgbClr val="AAC5BD"/>
    <a:srgbClr val="EE7172"/>
    <a:srgbClr val="7BCB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8AD9A-8530-4A25-8412-0393504C4BE8}" v="55" dt="2023-01-23T09:36:13.446"/>
    <p1510:client id="{E2028E00-B686-4B84-BC33-9A8721186AEF}" v="75" dt="2022-12-13T14:31:42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69096" autoAdjust="0"/>
  </p:normalViewPr>
  <p:slideViewPr>
    <p:cSldViewPr>
      <p:cViewPr varScale="1">
        <p:scale>
          <a:sx n="79" d="100"/>
          <a:sy n="79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18/04/2023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18/04/2023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448585"/>
            <a:ext cx="3751312" cy="2110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2656" y="2627783"/>
            <a:ext cx="6192688" cy="60574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fl.mobi/Wordutopi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5</a:t>
            </a:r>
            <a:r>
              <a:rPr lang="en-GB" sz="1800" baseline="300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Winter is an Old English word (plural 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), meaning ‘the fourth and coldest season of the year, winter,’ from Proto-Germanic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wintruz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’. Did you know that the Anglo-Saxons counted years in ‘winters’?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0212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Can you think of any similes?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70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5</a:t>
            </a:r>
            <a:r>
              <a:rPr lang="en-GB" sz="1800" baseline="300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Winter is an Old English word (plural 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), meaning ‘the fourth and coldest season of the year, winter,’ from Proto-Germanic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wintruz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’. Did you know that the Anglo-Saxons counted years in ‘winters’?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20212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Can you think of any similes?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800" dirty="0">
                <a:solidFill>
                  <a:srgbClr val="555555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 </a:t>
            </a: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4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</a:p>
          <a:p>
            <a:endParaRPr lang="en-US" dirty="0"/>
          </a:p>
          <a:p>
            <a:r>
              <a:rPr lang="en-US" dirty="0"/>
              <a:t>Day 17 #WinterWonderWords Challenge!</a:t>
            </a:r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#etymology</a:t>
            </a:r>
            <a:r>
              <a:rPr lang="en-GB" dirty="0"/>
              <a:t>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Did you know the word reindeer comes from the Old Norse words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hreinn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‘reindeer’, and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dýr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‘animal’?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22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December</a:t>
            </a:r>
          </a:p>
          <a:p>
            <a:endParaRPr lang="en-US" dirty="0"/>
          </a:p>
          <a:p>
            <a:r>
              <a:rPr lang="en-US" dirty="0"/>
              <a:t>Day 17 #WinterWonderWords Challenge!</a:t>
            </a:r>
          </a:p>
          <a:p>
            <a:endParaRPr lang="en-US" dirty="0"/>
          </a:p>
          <a:p>
            <a:r>
              <a:rPr lang="en-US" dirty="0"/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A sleigh is a "vehicle mounted on runners for use on ice and snow," from a Dutch word first recorded in 1703 ‘</a:t>
            </a:r>
            <a:r>
              <a:rPr lang="en-GB" sz="1800" i="1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slee</a:t>
            </a:r>
            <a:r>
              <a:rPr lang="en-GB" sz="1800" i="1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, shortened from ‘</a:t>
            </a:r>
            <a:r>
              <a:rPr lang="en-GB" sz="1800" i="1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slede</a:t>
            </a:r>
            <a:r>
              <a:rPr lang="en-GB" sz="1800" i="1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. 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7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19</a:t>
            </a:r>
            <a:r>
              <a:rPr lang="en-GB" sz="1800" baseline="300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</a:t>
            </a:r>
            <a:r>
              <a:rPr lang="en-GB" sz="1800" dirty="0"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 December</a:t>
            </a:r>
          </a:p>
          <a:p>
            <a:endParaRPr lang="en-GB" sz="1800" dirty="0">
              <a:effectLst/>
              <a:latin typeface="Nunito Sans" pitchFamily="2" charset="0"/>
              <a:ea typeface="Nunito Sans" pitchFamily="2" charset="0"/>
              <a:cs typeface="Nunito Sans" pitchFamily="2" charset="0"/>
            </a:endParaRPr>
          </a:p>
          <a:p>
            <a:r>
              <a:rPr lang="en-GB" sz="1800" dirty="0"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19 #WinterWonderWords Challenge!</a:t>
            </a:r>
          </a:p>
          <a:p>
            <a:pPr>
              <a:spcAft>
                <a:spcPts val="1200"/>
              </a:spcAft>
            </a:pP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Did you know that the word ‘snow’ derives from the old English word ‘snaw’, meaning ‘snow; that which falls as snow’?</a:t>
            </a:r>
          </a:p>
          <a:p>
            <a:pPr>
              <a:spcAft>
                <a:spcPts val="1200"/>
              </a:spcAft>
            </a:pPr>
            <a:endParaRPr lang="en-GB" sz="1800" dirty="0">
              <a:effectLst/>
              <a:latin typeface="Nunito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8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  <a:endParaRPr lang="en-GB" sz="1800" dirty="0"/>
          </a:p>
          <a:p>
            <a:pPr>
              <a:spcAft>
                <a:spcPts val="1000"/>
              </a:spcAft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1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20th</a:t>
            </a:r>
            <a:r>
              <a:rPr lang="en-US" dirty="0"/>
              <a:t> December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Day 20 #WinterWonderWords Challenge</a:t>
            </a:r>
          </a:p>
          <a:p>
            <a:pPr marL="0" indent="0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The #etymology: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North comes from the Old English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nord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’, meaning ‘lying to the North’.</a:t>
            </a:r>
            <a:r>
              <a:rPr lang="en-GB" sz="1800" dirty="0">
                <a:solidFill>
                  <a:schemeClr val="tx1"/>
                </a:solidFill>
                <a:effectLst/>
                <a:latin typeface="Nunito Sans" pitchFamily="2" charset="0"/>
                <a:ea typeface="Nunito Sans" pitchFamily="2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Pole – referring to the ‘northern or southern end of Earth's axis’ - is directly from Latin ‘</a:t>
            </a:r>
            <a:r>
              <a:rPr lang="en-GB" sz="1800" dirty="0" err="1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polus</a:t>
            </a:r>
            <a:r>
              <a:rPr lang="en-GB" sz="1800" dirty="0">
                <a:solidFill>
                  <a:srgbClr val="00B050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’ meaning ‘end of an axis’ and ‘the sky, the heavens’. </a:t>
            </a:r>
          </a:p>
          <a:p>
            <a:pPr marL="0" indent="0">
              <a:buNone/>
            </a:pPr>
            <a:endParaRPr lang="en-GB" sz="180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sng" strike="noStrike" dirty="0">
                <a:solidFill>
                  <a:srgbClr val="002060"/>
                </a:solidFill>
                <a:effectLst/>
                <a:latin typeface="Nunito Sans" pitchFamily="2" charset="0"/>
                <a:hlinkClick r:id="rId3"/>
              </a:rPr>
              <a:t>https://hfl.mobi/Wordutopia</a:t>
            </a:r>
            <a:r>
              <a:rPr lang="en-GB" sz="1200" b="0" i="0" dirty="0">
                <a:solidFill>
                  <a:srgbClr val="00B050"/>
                </a:solidFill>
                <a:effectLst/>
                <a:latin typeface="Nunito Sans" pitchFamily="2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dirty="0">
              <a:solidFill>
                <a:srgbClr val="00B050"/>
              </a:solidFill>
              <a:effectLst/>
              <a:latin typeface="Nunito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 slide with the #WinterWonderWords challenge of the day on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word of the day is: spectacular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The challenge of the day is: How many words can you find with the root word '</a:t>
            </a:r>
            <a:r>
              <a:rPr lang="en-GB" dirty="0" err="1"/>
              <a:t>spect</a:t>
            </a:r>
            <a:r>
              <a:rPr lang="en-GB" dirty="0"/>
              <a:t>'?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Beneath, is the #WinterWonderWords.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In the corner, is a picture of a penguin wearing a long, pointy, red hat and a scarf, carrying a present.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7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FBC5D-9444-4997-B900-DD869E0474B9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35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03DE-1353-7820-94F5-5077C80B1B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7924" y="2132704"/>
            <a:ext cx="8496945" cy="32491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05C0F1-B3FC-FBB6-289E-9D61ABE7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09" y="764704"/>
            <a:ext cx="8497381" cy="115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016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1912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1221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1502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6055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50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9026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1047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148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046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68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782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68672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31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132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415AD-64F4-43EA-CD6D-36C92616A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536" y="2276720"/>
            <a:ext cx="8352928" cy="295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>
          <p15:clr>
            <a:srgbClr val="F26B43"/>
          </p15:clr>
        </p15:guide>
        <p15:guide id="2" pos="660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leducation.org/" TargetMode="External"/><Relationship Id="rId2" Type="http://schemas.openxmlformats.org/officeDocument/2006/relationships/hyperlink" Target="https://twitter.com/HertsEnglish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hfleducat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fleducati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64FF9-B4CD-C055-A625-FCC6154E34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Nunito Sans"/>
              </a:rPr>
              <a:t>Brought to you by the HFL Education Primary English Team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latin typeface="Nunito Sans"/>
              </a:rPr>
              <a:t>For more inspiration and support, follow the HFL Education Primary English team on Twitter </a:t>
            </a:r>
            <a:r>
              <a:rPr lang="en-US" dirty="0">
                <a:latin typeface="Nunito Sans"/>
                <a:hlinkClick r:id="rId2"/>
              </a:rPr>
              <a:t>@HertsEnglish</a:t>
            </a:r>
          </a:p>
          <a:p>
            <a:pPr marL="0" indent="0">
              <a:buNone/>
            </a:pPr>
            <a:r>
              <a:rPr lang="en-US" b="1" dirty="0">
                <a:latin typeface="Nunito Sans"/>
              </a:rPr>
              <a:t>HFL Education</a:t>
            </a:r>
          </a:p>
          <a:p>
            <a:pPr marL="0" indent="0">
              <a:buNone/>
            </a:pPr>
            <a:r>
              <a:rPr lang="en-US" dirty="0">
                <a:latin typeface="Nunito Sans"/>
              </a:rPr>
              <a:t>W: </a:t>
            </a:r>
            <a:r>
              <a:rPr lang="en-US" dirty="0">
                <a:latin typeface="Nunito Sans"/>
                <a:hlinkClick r:id="rId3"/>
              </a:rPr>
              <a:t>hfleducation.org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Nunito Sans"/>
              </a:rPr>
              <a:t>T: 03301 628491 </a:t>
            </a:r>
          </a:p>
          <a:p>
            <a:pPr marL="0" indent="0">
              <a:buNone/>
            </a:pPr>
            <a:r>
              <a:rPr lang="en-US" dirty="0">
                <a:latin typeface="Nunito Sans"/>
              </a:rPr>
              <a:t>E: </a:t>
            </a:r>
            <a:r>
              <a:rPr lang="en-US" dirty="0">
                <a:latin typeface="Nunito Sans"/>
                <a:hlinkClick r:id="rId4"/>
              </a:rPr>
              <a:t>info@hfleducation.org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6D2C8E-9932-D52C-56FC-71D5834B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Nunito Sans"/>
              </a:rPr>
              <a:t>#WinterWonderwords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993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96331" y="2557885"/>
            <a:ext cx="7199338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Which adjectives might you use to describe winter?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Can you think of any similes?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0261AB8-7AB1-8EB8-2D5D-72A786B42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173" y="3861048"/>
            <a:ext cx="2375192" cy="25792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8AB10A1-49B6-EC32-988A-24BF38D6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31" y="1124744"/>
            <a:ext cx="8999538" cy="11525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217013809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96331" y="2213921"/>
            <a:ext cx="7199338" cy="3177184"/>
          </a:xfrm>
        </p:spPr>
        <p:txBody>
          <a:bodyPr/>
          <a:lstStyle/>
          <a:p>
            <a:pPr marL="0" indent="0" algn="ctr">
              <a:buNone/>
            </a:pPr>
            <a:endParaRPr lang="en-GB" sz="4000" dirty="0">
              <a:solidFill>
                <a:schemeClr val="tx2"/>
              </a:solidFill>
              <a:effectLst/>
              <a:latin typeface="Nunito Sans" pitchFamily="2" charset="0"/>
              <a:ea typeface="Nunito Sans" pitchFamily="2" charset="0"/>
              <a:cs typeface="Nunito Sans" pitchFamily="2" charset="0"/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Nunito Sans" pitchFamily="2" charset="0"/>
                <a:cs typeface="Nunito Sans" pitchFamily="2" charset="0"/>
              </a:rPr>
              <a:t>How many synonyms for cold can you think of in 3 minutes?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8AB10A1-49B6-EC32-988A-24BF38D6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231" y="1124744"/>
            <a:ext cx="8999538" cy="1152525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COLD</a:t>
            </a:r>
          </a:p>
        </p:txBody>
      </p:sp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6065E2CD-6A65-6810-7798-545551EA1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366836"/>
            <a:ext cx="4361962" cy="20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1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327" y="2769900"/>
            <a:ext cx="7271346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How many other words can you list that have plurals which don’t add –s or –es?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3BB0B9-F73C-5CC3-5B41-9613CE7E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1" y="1185202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Reindeer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AEB4C0E-8E40-7E85-4F97-777A6DF6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6"/>
          <a:stretch/>
        </p:blipFill>
        <p:spPr>
          <a:xfrm flipH="1">
            <a:off x="9119605" y="4520274"/>
            <a:ext cx="1224136" cy="179008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F131234-7875-D56D-B036-47FFA371A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3"/>
          <a:stretch/>
        </p:blipFill>
        <p:spPr>
          <a:xfrm flipH="1">
            <a:off x="10596276" y="4717722"/>
            <a:ext cx="1064600" cy="179008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8EAD92B-2FD7-BA5A-A2A8-0AFD384A8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2" r="1"/>
          <a:stretch/>
        </p:blipFill>
        <p:spPr>
          <a:xfrm flipH="1">
            <a:off x="9894056" y="4794560"/>
            <a:ext cx="1010005" cy="1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3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327" y="2769900"/>
            <a:ext cx="7271346" cy="317718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/>
                </a:solidFill>
              </a:rPr>
              <a:t>Can you think of specific nouns for vehicles?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e.g. bulldozer, tank, hot air balloon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93BB0B9-F73C-5CC3-5B41-9613CE7E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1" y="1185202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sleigh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2AEB4C0E-8E40-7E85-4F97-777A6DF600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2304" y="4801556"/>
            <a:ext cx="2934622" cy="17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56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1CADAD-C12D-1F07-C29F-D954B4E41D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215679" y="2852936"/>
            <a:ext cx="5760639" cy="3177184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None/>
            </a:pP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compound words can you create using the word ‘snow’? </a:t>
            </a:r>
            <a:r>
              <a:rPr lang="en-GB" sz="40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GB" sz="4000" dirty="0">
                <a:solidFill>
                  <a:schemeClr val="tx2"/>
                </a:solidFill>
                <a:effectLst/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snowball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B81C338-9EAE-04CD-2F73-837D0F1B9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6230" y="1484387"/>
            <a:ext cx="8999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4800" dirty="0">
                <a:solidFill>
                  <a:srgbClr val="C00000"/>
                </a:solidFill>
              </a:rPr>
              <a:t>Word of the day: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en-US" sz="6600" dirty="0">
                <a:solidFill>
                  <a:srgbClr val="C00000"/>
                </a:solidFill>
              </a:rPr>
              <a:t>Snow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36973E5-A3BC-C13A-E5E8-B33B43B7B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14" y="3429000"/>
            <a:ext cx="2799508" cy="30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100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C35D942-D1C9-87B4-75A8-683B9F9D65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401" y="2276475"/>
            <a:ext cx="5688632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ctr"/>
            <a:r>
              <a:rPr lang="en-US" sz="5200" dirty="0">
                <a:solidFill>
                  <a:srgbClr val="C00000"/>
                </a:solidFill>
              </a:rPr>
              <a:t>Word of the day:</a:t>
            </a:r>
            <a:br>
              <a:rPr lang="en-US" sz="4800" dirty="0">
                <a:solidFill>
                  <a:srgbClr val="C00000"/>
                </a:solidFill>
              </a:rPr>
            </a:br>
            <a:r>
              <a:rPr lang="en-US" sz="5200" dirty="0">
                <a:solidFill>
                  <a:srgbClr val="C00000"/>
                </a:solidFill>
              </a:rPr>
              <a:t>North Pole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4D8497-D453-7ECA-9304-91649B11A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0" r="3224"/>
          <a:stretch/>
        </p:blipFill>
        <p:spPr>
          <a:xfrm>
            <a:off x="6240016" y="720746"/>
            <a:ext cx="4323209" cy="5638475"/>
          </a:xfrm>
          <a:prstGeom prst="rect">
            <a:avLst/>
          </a:prstGeom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4BA1E87-6BEF-2628-CF30-4D4857249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3539984"/>
            <a:ext cx="2111337" cy="3088134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A260178-F6D2-FC01-43AF-DCC30EAD9508}"/>
              </a:ext>
            </a:extLst>
          </p:cNvPr>
          <p:cNvSpPr txBox="1">
            <a:spLocks/>
          </p:cNvSpPr>
          <p:nvPr/>
        </p:nvSpPr>
        <p:spPr>
          <a:xfrm>
            <a:off x="983434" y="3973078"/>
            <a:ext cx="5112566" cy="1953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GB" sz="28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follow the clues to complete the word ladder from Professor Tim </a:t>
            </a:r>
            <a:r>
              <a:rPr lang="en-GB" sz="2800" dirty="0" err="1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Rasinski</a:t>
            </a:r>
            <a:r>
              <a:rPr lang="en-GB" sz="2800" dirty="0">
                <a:solidFill>
                  <a:schemeClr val="tx2"/>
                </a:solidFill>
                <a:latin typeface="Nunito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2490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u="none" strike="noStrike" dirty="0">
                <a:solidFill>
                  <a:srgbClr val="000000"/>
                </a:solidFill>
                <a:effectLst/>
              </a:rPr>
              <a:t>HFL Education is a leading national provider of school improvement and business support services, training, and resources, which enable schools, educational settings and multi-academy trusts to deliver a great education. We support those we work with to achieve successful long-term outcomes for their children. We believe that every young person, through access to a great education, should be able to realise their potential, regardless of where they live, their background or circumstances.</a:t>
            </a:r>
          </a:p>
          <a:p>
            <a:pPr marL="0" indent="0">
              <a:buNone/>
            </a:pPr>
            <a:r>
              <a:rPr lang="en-GB" dirty="0"/>
              <a:t>Learn more about us by visiting our website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hfleducation.org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062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Xmas Background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TEMPLATE 1.6.potx" id="{3179A2AB-8074-4516-8E60-2EE2BD6448D4}" vid="{C94AC707-09D2-47DE-B84F-CD97E6EFDD9A}"/>
    </a:ext>
  </a:extLst>
</a:theme>
</file>

<file path=ppt/theme/theme2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3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6" ma:contentTypeDescription="Create a new document." ma:contentTypeScope="" ma:versionID="62fc049b5278090d1653298e323d5a73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f74f538d10d9f4ca74a8b86bb2581a1a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Props1.xml><?xml version="1.0" encoding="utf-8"?>
<ds:datastoreItem xmlns:ds="http://schemas.openxmlformats.org/officeDocument/2006/customXml" ds:itemID="{6E953078-C50E-4145-8577-FE836F18FE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A7098B-A393-468C-9530-1B0067A47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6C083-B0DA-4E04-B05A-18DB5431E8CD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aa86ac4-6f89-4dfd-b4aa-4024b52c59b4"/>
    <ds:schemaRef ds:uri="8ed90682-c000-4035-8bf6-4b74f953736d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HfL standard slides</Template>
  <TotalTime>2963</TotalTime>
  <Words>701</Words>
  <Application>Microsoft Office PowerPoint</Application>
  <PresentationFormat>Widescreen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Nunito Sans Light</vt:lpstr>
      <vt:lpstr>Nunito Sans</vt:lpstr>
      <vt:lpstr>Wingdings</vt:lpstr>
      <vt:lpstr>Xmas Background</vt:lpstr>
      <vt:lpstr>HfL standard slides</vt:lpstr>
      <vt:lpstr>#WinterWonderwords</vt:lpstr>
      <vt:lpstr>Word of the day: winter</vt:lpstr>
      <vt:lpstr>Word of the day: COLD</vt:lpstr>
      <vt:lpstr>Word of the day: Reindeer</vt:lpstr>
      <vt:lpstr>Word of the day: sleigh</vt:lpstr>
      <vt:lpstr>Word of the day: Snow</vt:lpstr>
      <vt:lpstr>Word of the day: North Pole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Baker</dc:creator>
  <cp:lastModifiedBy>Sandra Baker</cp:lastModifiedBy>
  <cp:revision>32</cp:revision>
  <dcterms:created xsi:type="dcterms:W3CDTF">2022-11-15T09:23:38Z</dcterms:created>
  <dcterms:modified xsi:type="dcterms:W3CDTF">2023-04-18T14:16:53Z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